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02123-2F0D-47A8-A2D5-489C4CF4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15BA9F-D375-466B-9F75-719263843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EC341D-38CF-47DE-8BFE-40E042DE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E0ECFB-E4B3-4FA2-A36F-D36FCC21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ED0A5D-3FE9-4885-A3AE-97624AA3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9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19556-A314-4968-94DC-C167085D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AE6FB7-AEFF-48C9-B9BB-84AA1C97B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355281-31EA-425B-B083-8320B610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6E1B3E-14F4-4E4A-9526-BDFA4FC8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48727A-A42A-4EF3-AB13-7904970E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996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F4DED25-D2CE-4AE9-AD2C-1AE382682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597A92-D65B-41BC-B610-015599F24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4EC46E-CBFA-48BB-8470-B1D2BAF0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4F53B3-9763-45BE-9A2E-1A55F5BA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1926EE-AE72-4663-BBDD-DC57B68E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15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9ED5A-96A1-4D54-9D32-5B761B6C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5C7AC7-D0B5-436F-A5AC-09D73678E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FBC9D5-51DE-474F-80B7-9010131A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5FB863-7E5D-4F33-99BE-FB12EFC4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A67BD0-B447-40FA-BFBF-BEC134C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0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67D5F-11E9-41DC-8370-CE7B77C9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4C2EF9-C464-433F-AA6E-3BB0395B6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6A537B-1AA6-48D6-9D27-BBFE3ADB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A1762E-27D3-40CE-BC03-C6DF4BEE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80A93-7775-4D8F-90D4-85020EC8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947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9D0A04-2A8A-40A8-96FB-D634AD76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5AAC85-054C-45B1-9AC3-575C0960E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54317B-CEE9-4E4B-A3E1-BD5098632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E225F7-A9C7-4844-A086-6F5B0BD7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83F81A-DEA7-44F9-9ECD-34C31C54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8330D7-9FE7-45F4-AC0E-DE16A5F5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8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225E0-4894-4585-945A-4BEF54A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E69197-81A6-4159-B9A4-780078F6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4A822C-13EE-46E4-8F4A-CB2DDD689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D4060E-A68F-4406-A865-729CCCA40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76B878-E423-4FD8-9F6F-4BFA3E794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367F3A5-C67A-48D8-969A-80FAFE8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EE7D99-9CA6-4B35-BB82-83F927A5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4AA1A78-1481-429C-8954-C9E7E340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48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4B7CD-4665-46CE-AB15-A4928C99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29D978-34F7-40BC-A939-EA85B384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223300-2473-4CB4-8D63-D7BAF3AF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FE107B6-CE9C-4422-99A1-FE7112B7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05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7BA433C-BFD7-4AB6-8D92-902F6B08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20FF5B-3189-4ACA-910B-5888F1BF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8AB08E-C6F1-421F-A4A0-00859273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1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2434F-C77A-45B0-940A-C5531AEB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865BCA-CEC4-4F1E-AABA-75A2C5345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5159B1-0AC3-4C7D-A3AA-869CA4DA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34EC87-42AF-4AA4-9427-2592B6E6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D3A2D4-8C23-42FB-AA2B-0C0DE2D0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AAD5DC-1E00-4230-A736-A345B383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BD52B-8BF4-4BBE-A6E4-BF467095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D053A0-7F67-415B-A864-C66803AA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16166B-A50B-42D5-AEEA-E22E261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535633-39DE-469B-9993-72702F85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AB9FB7-2CAA-4BB9-B25D-B454D921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9FDC94-2762-4743-9F6A-7EE355F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02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E7EBA-FA35-4235-A7BD-6D405584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BFED27-5C9A-46AE-A8B6-6D26DEF8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D290A6-36C3-46D2-8E09-37A50513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F423-3355-4622-B1D7-E86D81F6D3FD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98A6CE-7DED-42BC-92BF-BB358C781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3B326-4DFE-40D3-B6BB-74599DD99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E461-6AC7-423A-B15D-F56D3532C8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67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876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EBCF4-9C8E-44F6-A142-57F2EECF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Линейка средств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RatioDem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3CD04C-C682-443A-A636-DED102E2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540932"/>
            <a:ext cx="11650133" cy="511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Средства для пароконвектоматов</a:t>
            </a:r>
          </a:p>
          <a:p>
            <a:pPr marL="0" indent="0">
              <a:buNone/>
            </a:pPr>
            <a:endParaRPr lang="ru-RU" sz="3200" b="1" u="sng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DE58C98-24C2-49F9-A6B0-7E2CDD78A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1665716"/>
              </p:ext>
            </p:extLst>
          </p:nvPr>
        </p:nvGraphicFramePr>
        <p:xfrm>
          <a:off x="457200" y="2398643"/>
          <a:ext cx="11226801" cy="425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933">
                  <a:extLst>
                    <a:ext uri="{9D8B030D-6E8A-4147-A177-3AD203B41FA5}">
                      <a16:colId xmlns:a16="http://schemas.microsoft.com/office/drawing/2014/main" xmlns="" val="2937915743"/>
                    </a:ext>
                  </a:extLst>
                </a:gridCol>
                <a:gridCol w="4961467">
                  <a:extLst>
                    <a:ext uri="{9D8B030D-6E8A-4147-A177-3AD203B41FA5}">
                      <a16:colId xmlns:a16="http://schemas.microsoft.com/office/drawing/2014/main" xmlns="" val="51903864"/>
                    </a:ext>
                  </a:extLst>
                </a:gridCol>
                <a:gridCol w="3708401">
                  <a:extLst>
                    <a:ext uri="{9D8B030D-6E8A-4147-A177-3AD203B41FA5}">
                      <a16:colId xmlns:a16="http://schemas.microsoft.com/office/drawing/2014/main" xmlns="" val="1281677390"/>
                    </a:ext>
                  </a:extLst>
                </a:gridCol>
              </a:tblGrid>
              <a:tr h="1570276">
                <a:tc>
                  <a:txBody>
                    <a:bodyPr/>
                    <a:lstStyle/>
                    <a:p>
                      <a:r>
                        <a:rPr lang="ru-RU" sz="3200" u="sng" dirty="0">
                          <a:solidFill>
                            <a:schemeClr val="tx1"/>
                          </a:solidFill>
                        </a:rPr>
                        <a:t>Таблетки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WP</a:t>
                      </a:r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tabs 25, 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RatioDem RP tabs 25, 100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Моющие</a:t>
                      </a:r>
                    </a:p>
                    <a:p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Ополаскивающие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9468871"/>
                  </a:ext>
                </a:extLst>
              </a:tr>
              <a:tr h="912801">
                <a:tc>
                  <a:txBody>
                    <a:bodyPr/>
                    <a:lstStyle/>
                    <a:p>
                      <a:r>
                        <a:rPr lang="ru-RU" sz="3200" b="1" u="sng" dirty="0">
                          <a:solidFill>
                            <a:schemeClr val="tx1"/>
                          </a:solidFill>
                        </a:rPr>
                        <a:t>Порошки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RatioDem RP pack 25, 100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Ополаскивающий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7655416"/>
                  </a:ext>
                </a:extLst>
              </a:tr>
              <a:tr h="1773079">
                <a:tc>
                  <a:txBody>
                    <a:bodyPr/>
                    <a:lstStyle/>
                    <a:p>
                      <a:r>
                        <a:rPr lang="ru-RU" sz="3200" b="1" u="sng" dirty="0">
                          <a:solidFill>
                            <a:schemeClr val="tx1"/>
                          </a:solidFill>
                        </a:rPr>
                        <a:t>Жидкие средства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RatioDem DP 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WP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RatioDem RP 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Декальцинация</a:t>
                      </a:r>
                    </a:p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Моющее</a:t>
                      </a:r>
                    </a:p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Ополаскиватель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263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912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F5BE4-B7A9-4EDC-9732-94529C4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Линейка средств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RatioDem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243E6E-C44C-4870-A5A7-2948527A2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Средства для посудомоечных машин</a:t>
            </a:r>
          </a:p>
          <a:p>
            <a:pPr marL="0" indent="0">
              <a:buNone/>
            </a:pPr>
            <a:endParaRPr lang="ru-RU" sz="3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394F755-755F-43B1-B718-41419A5A9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973299"/>
              </p:ext>
            </p:extLst>
          </p:nvPr>
        </p:nvGraphicFramePr>
        <p:xfrm>
          <a:off x="838200" y="3058159"/>
          <a:ext cx="105156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200">
                  <a:extLst>
                    <a:ext uri="{9D8B030D-6E8A-4147-A177-3AD203B41FA5}">
                      <a16:colId xmlns:a16="http://schemas.microsoft.com/office/drawing/2014/main" xmlns="" val="1295171811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xmlns="" val="1398816203"/>
                    </a:ext>
                  </a:extLst>
                </a:gridCol>
              </a:tblGrid>
              <a:tr h="968587">
                <a:tc>
                  <a:txBody>
                    <a:bodyPr/>
                    <a:lstStyle/>
                    <a:p>
                      <a:r>
                        <a:rPr lang="ru-RU" sz="3200" u="sng" dirty="0">
                          <a:solidFill>
                            <a:schemeClr val="tx1"/>
                          </a:solidFill>
                        </a:rPr>
                        <a:t>Моющее средство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W</a:t>
                      </a:r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8250998"/>
                  </a:ext>
                </a:extLst>
              </a:tr>
              <a:tr h="968587">
                <a:tc>
                  <a:txBody>
                    <a:bodyPr/>
                    <a:lstStyle/>
                    <a:p>
                      <a:r>
                        <a:rPr lang="ru-RU" sz="3200" b="1" u="sng" dirty="0"/>
                        <a:t>Ополаскивающее средство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RatioDem R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9431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319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B0F34-ADD2-42F3-83E8-2AEC4415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Линейка средств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RatioDem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75FB2C-FF6B-4765-B822-2568A492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Средства для удаления пригаров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76C751B-5259-49E0-9607-86D0BBF9F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376383"/>
              </p:ext>
            </p:extLst>
          </p:nvPr>
        </p:nvGraphicFramePr>
        <p:xfrm>
          <a:off x="838199" y="3058159"/>
          <a:ext cx="10371668" cy="31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468">
                  <a:extLst>
                    <a:ext uri="{9D8B030D-6E8A-4147-A177-3AD203B41FA5}">
                      <a16:colId xmlns:a16="http://schemas.microsoft.com/office/drawing/2014/main" xmlns="" val="428707941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1566197069"/>
                    </a:ext>
                  </a:extLst>
                </a:gridCol>
              </a:tblGrid>
              <a:tr h="1635762">
                <a:tc>
                  <a:txBody>
                    <a:bodyPr/>
                    <a:lstStyle/>
                    <a:p>
                      <a:r>
                        <a:rPr lang="ru-RU" sz="3200" u="sng" dirty="0">
                          <a:solidFill>
                            <a:schemeClr val="tx1"/>
                          </a:solidFill>
                        </a:rPr>
                        <a:t>Не применимо на алюминии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X </a:t>
                      </a:r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4458066"/>
                  </a:ext>
                </a:extLst>
              </a:tr>
              <a:tr h="1053254">
                <a:tc>
                  <a:txBody>
                    <a:bodyPr/>
                    <a:lstStyle/>
                    <a:p>
                      <a:r>
                        <a:rPr lang="ru-RU" sz="3200" b="1" u="sng" dirty="0">
                          <a:solidFill>
                            <a:schemeClr val="tx1"/>
                          </a:solidFill>
                        </a:rPr>
                        <a:t>Применимо на любых поверхностях, включая алюминиевые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XA 1</a:t>
                      </a:r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890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252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A58516-9C6D-46AE-A27F-68858D0A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Линейка средств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RatioDem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B1E71-928D-46A8-B39F-2F85F7CE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Средства Антижир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6BEAEC7-ED85-42B3-B667-834345201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3614336"/>
              </p:ext>
            </p:extLst>
          </p:nvPr>
        </p:nvGraphicFramePr>
        <p:xfrm>
          <a:off x="838200" y="2988733"/>
          <a:ext cx="10710334" cy="334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2333">
                  <a:extLst>
                    <a:ext uri="{9D8B030D-6E8A-4147-A177-3AD203B41FA5}">
                      <a16:colId xmlns:a16="http://schemas.microsoft.com/office/drawing/2014/main" xmlns="" val="245384669"/>
                    </a:ext>
                  </a:extLst>
                </a:gridCol>
                <a:gridCol w="4318001">
                  <a:extLst>
                    <a:ext uri="{9D8B030D-6E8A-4147-A177-3AD203B41FA5}">
                      <a16:colId xmlns:a16="http://schemas.microsoft.com/office/drawing/2014/main" xmlns="" val="30480830"/>
                    </a:ext>
                  </a:extLst>
                </a:gridCol>
              </a:tblGrid>
              <a:tr h="1786467">
                <a:tc>
                  <a:txBody>
                    <a:bodyPr/>
                    <a:lstStyle/>
                    <a:p>
                      <a:r>
                        <a:rPr lang="ru-RU" sz="3200" u="sng" dirty="0">
                          <a:solidFill>
                            <a:schemeClr val="tx1"/>
                          </a:solidFill>
                        </a:rPr>
                        <a:t>Слабощелочное средство для очистки поверхностей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X</a:t>
                      </a:r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8683757"/>
                  </a:ext>
                </a:extLst>
              </a:tr>
              <a:tr h="1172634">
                <a:tc>
                  <a:txBody>
                    <a:bodyPr/>
                    <a:lstStyle/>
                    <a:p>
                      <a:r>
                        <a:rPr lang="ru-RU" sz="3200" b="1" u="sng" dirty="0">
                          <a:solidFill>
                            <a:schemeClr val="tx1"/>
                          </a:solidFill>
                        </a:rPr>
                        <a:t>Щелочное моюще-дезифицирующее средство с активным хлором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RatioDem B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1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278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7A292-3C7E-4C4B-A984-FE7A629B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Линейка средств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RatioDem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78B735-5FD0-4C84-A934-C1BAD044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Дополнительные средства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98BE3D4-C135-4CC2-9194-7FE640DF3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1136006"/>
              </p:ext>
            </p:extLst>
          </p:nvPr>
        </p:nvGraphicFramePr>
        <p:xfrm>
          <a:off x="931333" y="2706791"/>
          <a:ext cx="1081193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0">
                  <a:extLst>
                    <a:ext uri="{9D8B030D-6E8A-4147-A177-3AD203B41FA5}">
                      <a16:colId xmlns:a16="http://schemas.microsoft.com/office/drawing/2014/main" xmlns="" val="4222822774"/>
                    </a:ext>
                  </a:extLst>
                </a:gridCol>
                <a:gridCol w="4969934">
                  <a:extLst>
                    <a:ext uri="{9D8B030D-6E8A-4147-A177-3AD203B41FA5}">
                      <a16:colId xmlns:a16="http://schemas.microsoft.com/office/drawing/2014/main" xmlns="" val="1091333263"/>
                    </a:ext>
                  </a:extLst>
                </a:gridCol>
              </a:tblGrid>
              <a:tr h="1873648">
                <a:tc>
                  <a:txBody>
                    <a:bodyPr/>
                    <a:lstStyle/>
                    <a:p>
                      <a:r>
                        <a:rPr lang="ru-RU" sz="3200" u="sng" dirty="0">
                          <a:solidFill>
                            <a:schemeClr val="tx1"/>
                          </a:solidFill>
                          <a:latin typeface="+mn-lt"/>
                        </a:rPr>
                        <a:t>Нейтральное средство для общей уборки</a:t>
                      </a:r>
                      <a:endParaRPr lang="en-US" sz="32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32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32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RatioDem UMC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1442810"/>
                  </a:ext>
                </a:extLst>
              </a:tr>
              <a:tr h="978771">
                <a:tc>
                  <a:txBody>
                    <a:bodyPr/>
                    <a:lstStyle/>
                    <a:p>
                      <a:r>
                        <a:rPr lang="ru-RU" sz="32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Средство для ручной мойки посуды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RatioDem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Lux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329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715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487111-BD43-4DDC-8490-EBB5D1FB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Линейка средств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RatioDem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8EFBC6-B4C3-4111-BB09-E703C1959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Средства для гигиены рук персонала</a:t>
            </a:r>
          </a:p>
          <a:p>
            <a:pPr marL="0" indent="0">
              <a:buNone/>
            </a:pPr>
            <a:endParaRPr lang="ru-RU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C5781B8-CD4F-42DE-AAC6-17848DDBE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5794802"/>
              </p:ext>
            </p:extLst>
          </p:nvPr>
        </p:nvGraphicFramePr>
        <p:xfrm>
          <a:off x="838200" y="2887133"/>
          <a:ext cx="10388600" cy="30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267">
                  <a:extLst>
                    <a:ext uri="{9D8B030D-6E8A-4147-A177-3AD203B41FA5}">
                      <a16:colId xmlns:a16="http://schemas.microsoft.com/office/drawing/2014/main" xmlns="" val="3779139853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xmlns="" val="2194488932"/>
                    </a:ext>
                  </a:extLst>
                </a:gridCol>
              </a:tblGrid>
              <a:tr h="1545167">
                <a:tc>
                  <a:txBody>
                    <a:bodyPr/>
                    <a:lstStyle/>
                    <a:p>
                      <a:r>
                        <a:rPr lang="ru-RU" sz="3200" b="1" u="sng" dirty="0">
                          <a:solidFill>
                            <a:schemeClr val="tx1"/>
                          </a:solidFill>
                        </a:rPr>
                        <a:t>Жидкое мыло с антибактериальным эффектом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RatioDem</a:t>
                      </a: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P20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14116"/>
                  </a:ext>
                </a:extLst>
              </a:tr>
              <a:tr h="1545167">
                <a:tc>
                  <a:txBody>
                    <a:bodyPr/>
                    <a:lstStyle/>
                    <a:p>
                      <a:r>
                        <a:rPr lang="ru-RU" sz="3200" b="1" u="sng" dirty="0"/>
                        <a:t>Дезинфектант для рук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+mn-lt"/>
                        </a:rPr>
                        <a:t>RatioDem P23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7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144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711EE-4516-41EE-87B2-1C0941AE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Все средства компании ДЕМ: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BDEA5-56C3-41E9-955E-D780CA55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/>
              <a:t>не имеют в своём составе отдушек и красителей;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 имеют необходимые сертификаты;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пригодны для использования на пищевых производствах.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26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F21617-23B8-450B-9FEE-E39CC2602B45}"/>
              </a:ext>
            </a:extLst>
          </p:cNvPr>
          <p:cNvSpPr txBox="1"/>
          <p:nvPr/>
        </p:nvSpPr>
        <p:spPr>
          <a:xfrm>
            <a:off x="270934" y="2184397"/>
            <a:ext cx="1146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31413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37B88-1F74-46C1-8CED-E28A7C0AE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544" y="682170"/>
            <a:ext cx="11176000" cy="2746829"/>
          </a:xfrm>
        </p:spPr>
        <p:txBody>
          <a:bodyPr>
            <a:normAutofit fontScale="90000"/>
          </a:bodyPr>
          <a:lstStyle/>
          <a:p>
            <a:pPr indent="457200" algn="l"/>
            <a:r>
              <a:rPr lang="ru-RU" sz="3100" b="1" dirty="0">
                <a:solidFill>
                  <a:schemeClr val="bg1"/>
                </a:solidFill>
              </a:rPr>
              <a:t> </a:t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ООО «ДЕМ» производит целую гамму средств для мойки и дезинфекции, сочетая цены, характерные для отечественных производителей с высоким качеством, обеспеченным применением импортных ингредиентов последнего поколения и современной технологией производства. Все средства прошли токсикологические испытания и имеют гигиенические сертификаты.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06C53A-DF36-4D51-8CCD-F1CC332F5AFB}"/>
              </a:ext>
            </a:extLst>
          </p:cNvPr>
          <p:cNvSpPr txBox="1"/>
          <p:nvPr/>
        </p:nvSpPr>
        <p:spPr>
          <a:xfrm>
            <a:off x="3222171" y="5834743"/>
            <a:ext cx="632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Основана в 2000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400322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91A56F-F447-41B7-9995-38BCC277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Современная профессиональная кухня и пищевое производство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79D736-B46C-4878-9132-EAB05006D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392" y="2411896"/>
            <a:ext cx="5539408" cy="3765067"/>
          </a:xfrm>
        </p:spPr>
        <p:txBody>
          <a:bodyPr/>
          <a:lstStyle/>
          <a:p>
            <a:pPr marL="0" indent="457200">
              <a:buNone/>
            </a:pPr>
            <a:r>
              <a:rPr lang="ru-RU" dirty="0"/>
              <a:t>Бизнес по производству продуктов питания и еды всегда  был и остаётся привлекательным своей высокой рентабельностью.</a:t>
            </a:r>
          </a:p>
          <a:p>
            <a:pPr marL="0" indent="457200">
              <a:buNone/>
            </a:pPr>
            <a:endParaRPr lang="ru-RU" dirty="0"/>
          </a:p>
          <a:p>
            <a:pPr marL="0" indent="457200">
              <a:buNone/>
            </a:pPr>
            <a:r>
              <a:rPr lang="ru-RU" dirty="0"/>
              <a:t>При этом, пищевое производство – отрасль крайне ответственная!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E4A208A-49D0-4BCF-BDB7-DCCA6BEBFC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070" y="1172990"/>
            <a:ext cx="5539408" cy="5319885"/>
          </a:xfrm>
        </p:spPr>
      </p:pic>
    </p:spTree>
    <p:extLst>
      <p:ext uri="{BB962C8B-B14F-4D97-AF65-F5344CB8AC3E}">
        <p14:creationId xmlns:p14="http://schemas.microsoft.com/office/powerpoint/2010/main" xmlns="" val="205943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40C17E-335C-4B8E-BFB5-4F038A06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663099" cy="1411357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Российской Федерации производство пищевых продуктов юридически регулируется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EAEF83F-549E-4AD8-AB0F-4D5414F29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549" y="1457739"/>
            <a:ext cx="6010337" cy="481053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49310D-6381-492D-AFE8-F43C378B3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114" y="2057400"/>
            <a:ext cx="4518990" cy="3811588"/>
          </a:xfrm>
        </p:spPr>
        <p:txBody>
          <a:bodyPr>
            <a:normAutofit/>
          </a:bodyPr>
          <a:lstStyle/>
          <a:p>
            <a:pPr indent="457200">
              <a:buSzPct val="100000"/>
            </a:pPr>
            <a:r>
              <a:rPr lang="ru-RU" sz="2500" b="1" dirty="0"/>
              <a:t>Законом РФ «О санитарно-эпидемиологическом благополучии населения».</a:t>
            </a:r>
          </a:p>
          <a:p>
            <a:pPr indent="457200">
              <a:buSzPct val="100000"/>
            </a:pPr>
            <a:r>
              <a:rPr lang="ru-RU" sz="2400" dirty="0"/>
              <a:t>И более подробно: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ГОСТами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Санитарными правилами (СанПиН)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Гигиеническими нормативами (ГН)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57058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707B1-7017-472E-B30E-175BC95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444"/>
            <a:ext cx="3932237" cy="708991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Система ХАССП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B28DA56-1798-4072-9207-E302C73C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8" y="3654287"/>
            <a:ext cx="10636595" cy="284562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A638E8-6BB7-4CFD-8B3D-C9248B3F3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66191"/>
            <a:ext cx="9788455" cy="2488096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i="1" dirty="0"/>
              <a:t>HACCP – Hazard analysis and critical control points.</a:t>
            </a:r>
            <a:endParaRPr lang="ru-RU" sz="2600" b="1" i="1" dirty="0"/>
          </a:p>
          <a:p>
            <a:r>
              <a:rPr lang="ru-RU" sz="2600" u="sng" dirty="0"/>
              <a:t>Основу программы ХАССП </a:t>
            </a:r>
            <a:r>
              <a:rPr lang="ru-RU" sz="2600" dirty="0"/>
              <a:t>составляют две важные концепции: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Предотвращение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Документирование</a:t>
            </a:r>
          </a:p>
          <a:p>
            <a:r>
              <a:rPr lang="ru-RU" sz="2600" b="1" i="1" dirty="0"/>
              <a:t>Основная задача программы – определить, где и как могут возникать очаги загрязнений и предотвратить их образование.</a:t>
            </a:r>
            <a:endParaRPr lang="en-US" sz="2600" b="1" i="1" dirty="0"/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43688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0F65D-7C5F-4FF1-B1C7-40A4F2CB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Профессиональные моющие средства или бытовые?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4C89AA-929F-4E31-951C-BBD73E69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813" y="169255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Профессиональные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DCEEC125-6826-4D1B-B856-9049FCA41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73" y="2671623"/>
            <a:ext cx="2446751" cy="293060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2233B9-084E-4AA7-B496-1A7F1519F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2871" y="169255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Бытовые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F672142C-CE17-41CB-88CA-C611BDBBBC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595" y="2696188"/>
            <a:ext cx="2650380" cy="312790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101943-2CF1-418B-9306-3A41588CF12E}"/>
              </a:ext>
            </a:extLst>
          </p:cNvPr>
          <p:cNvSpPr txBox="1"/>
          <p:nvPr/>
        </p:nvSpPr>
        <p:spPr>
          <a:xfrm>
            <a:off x="3148849" y="3981382"/>
            <a:ext cx="2191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Цена: </a:t>
            </a:r>
          </a:p>
          <a:p>
            <a:pPr algn="ctr"/>
            <a:r>
              <a:rPr lang="ru-RU" sz="2000" dirty="0"/>
              <a:t>1465 руб./кан. 5л.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2ECDCE-5BCB-45BE-9040-C9350EDDC2BD}"/>
              </a:ext>
            </a:extLst>
          </p:cNvPr>
          <p:cNvSpPr txBox="1"/>
          <p:nvPr/>
        </p:nvSpPr>
        <p:spPr>
          <a:xfrm>
            <a:off x="8685018" y="4071438"/>
            <a:ext cx="267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Цена:</a:t>
            </a:r>
          </a:p>
          <a:p>
            <a:pPr algn="ctr"/>
            <a:r>
              <a:rPr lang="ru-RU" sz="2000" dirty="0"/>
              <a:t>1246 руб./кан. 3л.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4629AD-26A6-4292-913C-CDAD1EF506DB}"/>
              </a:ext>
            </a:extLst>
          </p:cNvPr>
          <p:cNvSpPr txBox="1"/>
          <p:nvPr/>
        </p:nvSpPr>
        <p:spPr>
          <a:xfrm>
            <a:off x="437813" y="5670202"/>
            <a:ext cx="533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Используется в виде раствора с концентрацией 1-10%. </a:t>
            </a:r>
            <a:r>
              <a:rPr lang="ru-RU" sz="2000" dirty="0"/>
              <a:t>Соответственно 1 литр рабочего раствора будет стоить </a:t>
            </a:r>
            <a:r>
              <a:rPr lang="ru-RU" sz="2000" b="1" dirty="0"/>
              <a:t>29,3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CFCB21-BFEA-4941-9C62-EA4643686B23}"/>
              </a:ext>
            </a:extLst>
          </p:cNvPr>
          <p:cNvSpPr txBox="1"/>
          <p:nvPr/>
        </p:nvSpPr>
        <p:spPr>
          <a:xfrm>
            <a:off x="6422594" y="5773291"/>
            <a:ext cx="5183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Используется в виде концентрата. </a:t>
            </a:r>
            <a:r>
              <a:rPr lang="ru-RU" sz="2000" dirty="0"/>
              <a:t>Соответственно 1 литр будет стоить</a:t>
            </a:r>
          </a:p>
          <a:p>
            <a:r>
              <a:rPr lang="ru-RU" sz="2000" b="1" dirty="0"/>
              <a:t>415,33 руб.</a:t>
            </a:r>
            <a:endParaRPr lang="ru-RU" sz="2000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0455E9-02E0-4AE5-B12A-A4F46405F6A4}"/>
              </a:ext>
            </a:extLst>
          </p:cNvPr>
          <p:cNvSpPr txBox="1"/>
          <p:nvPr/>
        </p:nvSpPr>
        <p:spPr>
          <a:xfrm>
            <a:off x="3148849" y="3482008"/>
            <a:ext cx="244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RatioDem XA11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7BE711-9A09-4347-AAF8-062A90D73B32}"/>
              </a:ext>
            </a:extLst>
          </p:cNvPr>
          <p:cNvSpPr txBox="1"/>
          <p:nvPr/>
        </p:nvSpPr>
        <p:spPr>
          <a:xfrm>
            <a:off x="9164597" y="3519717"/>
            <a:ext cx="171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Шуманит</a:t>
            </a:r>
          </a:p>
        </p:txBody>
      </p:sp>
    </p:spTree>
    <p:extLst>
      <p:ext uri="{BB962C8B-B14F-4D97-AF65-F5344CB8AC3E}">
        <p14:creationId xmlns:p14="http://schemas.microsoft.com/office/powerpoint/2010/main" xmlns="" val="2024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E06C27-52C5-490E-9356-39C92372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Классификация химических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очистителей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5F1D2A-590E-47C7-BE19-69362364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2515389"/>
            <a:ext cx="4165599" cy="41321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B0F0"/>
                </a:solidFill>
              </a:rPr>
              <a:t>Щелочные</a:t>
            </a:r>
          </a:p>
          <a:p>
            <a:pPr marL="0" indent="0" algn="ctr">
              <a:buNone/>
            </a:pPr>
            <a:r>
              <a:rPr lang="en-US" sz="2400" b="1" dirty="0"/>
              <a:t>pH 8,5-14</a:t>
            </a:r>
          </a:p>
          <a:p>
            <a:pPr>
              <a:lnSpc>
                <a:spcPct val="100000"/>
              </a:lnSpc>
            </a:pPr>
            <a:r>
              <a:rPr lang="ru-RU" sz="2200" b="1" u="sng" dirty="0"/>
              <a:t>Сильно щелочные </a:t>
            </a:r>
            <a:r>
              <a:rPr lang="en-US" sz="2200" b="1" dirty="0"/>
              <a:t>(pH</a:t>
            </a:r>
            <a:r>
              <a:rPr lang="ru-RU" sz="2200" b="1" dirty="0"/>
              <a:t> </a:t>
            </a:r>
            <a:r>
              <a:rPr lang="en-US" sz="2200" b="1" dirty="0"/>
              <a:t>12,5-14) </a:t>
            </a:r>
            <a:r>
              <a:rPr lang="ru-RU" sz="2200" dirty="0"/>
              <a:t>удаление застарелых органических загрязнений, нагаров, протеинов;</a:t>
            </a:r>
          </a:p>
          <a:p>
            <a:r>
              <a:rPr lang="ru-RU" sz="2200" b="1" u="sng" dirty="0"/>
              <a:t>Щелочные</a:t>
            </a:r>
            <a:r>
              <a:rPr lang="ru-RU" sz="2200" b="1" dirty="0"/>
              <a:t> (</a:t>
            </a:r>
            <a:r>
              <a:rPr lang="en-US" sz="2200" b="1" dirty="0"/>
              <a:t>pH</a:t>
            </a:r>
            <a:r>
              <a:rPr lang="ru-RU" sz="2200" b="1" dirty="0"/>
              <a:t> 11-12,5) </a:t>
            </a:r>
            <a:r>
              <a:rPr lang="ru-RU" sz="2200" dirty="0"/>
              <a:t>для удаления жировых загрязнений;</a:t>
            </a:r>
          </a:p>
          <a:p>
            <a:r>
              <a:rPr lang="ru-RU" sz="2200" b="1" u="sng" dirty="0"/>
              <a:t>Слабощелочные</a:t>
            </a:r>
            <a:r>
              <a:rPr lang="ru-RU" sz="2200" b="1" dirty="0"/>
              <a:t> (</a:t>
            </a:r>
            <a:r>
              <a:rPr lang="en-US" sz="2200" b="1" dirty="0"/>
              <a:t>pH</a:t>
            </a:r>
            <a:r>
              <a:rPr lang="ru-RU" sz="2200" b="1" dirty="0"/>
              <a:t> 8,5-11) </a:t>
            </a:r>
            <a:r>
              <a:rPr lang="ru-RU" sz="2200" dirty="0"/>
              <a:t>для удаления «лёгких» жиров, масел.</a:t>
            </a:r>
            <a:endParaRPr lang="ru-RU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3FF56B-A27B-445A-AD23-0B0358A44E5F}"/>
              </a:ext>
            </a:extLst>
          </p:cNvPr>
          <p:cNvSpPr txBox="1"/>
          <p:nvPr/>
        </p:nvSpPr>
        <p:spPr>
          <a:xfrm>
            <a:off x="4513941" y="2491409"/>
            <a:ext cx="44413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Кислотные</a:t>
            </a:r>
            <a:endParaRPr lang="en-US" sz="30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pH 0-5,5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u="sng" dirty="0"/>
              <a:t>Сильнокислые средства </a:t>
            </a:r>
            <a:r>
              <a:rPr lang="ru-RU" sz="2200" b="1" dirty="0"/>
              <a:t>(</a:t>
            </a:r>
            <a:r>
              <a:rPr lang="en-US" sz="2200" b="1" dirty="0"/>
              <a:t>pH</a:t>
            </a:r>
            <a:r>
              <a:rPr lang="ru-RU" sz="2200" b="1" dirty="0"/>
              <a:t> 0-2) </a:t>
            </a:r>
            <a:r>
              <a:rPr lang="ru-RU" sz="2200" dirty="0"/>
              <a:t>для удаления тяжелых минеральных отложений, например, в бойлерах, парогенераторах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u="sng" dirty="0"/>
              <a:t>Слабокислые</a:t>
            </a:r>
            <a:r>
              <a:rPr lang="ru-RU" sz="2200" b="1" dirty="0"/>
              <a:t> (</a:t>
            </a:r>
            <a:r>
              <a:rPr lang="en-US" sz="2200" b="1" dirty="0"/>
              <a:t>pH</a:t>
            </a:r>
            <a:r>
              <a:rPr lang="ru-RU" sz="2200" b="1" dirty="0"/>
              <a:t> 2-5,5) </a:t>
            </a:r>
            <a:r>
              <a:rPr lang="ru-RU" sz="2200" dirty="0"/>
              <a:t>для очистки комбинированных загрязнений, содержащих минеральные отложения и ржавчину.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C58F6F-3A8E-4FCE-8A64-E437886886AE}"/>
              </a:ext>
            </a:extLst>
          </p:cNvPr>
          <p:cNvSpPr txBox="1"/>
          <p:nvPr/>
        </p:nvSpPr>
        <p:spPr>
          <a:xfrm>
            <a:off x="9320378" y="2519971"/>
            <a:ext cx="2755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</a:rPr>
              <a:t>Нейтральные</a:t>
            </a:r>
            <a:endParaRPr lang="en-US" sz="30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/>
              <a:t>pH 5,5-7,5</a:t>
            </a:r>
            <a:endParaRPr lang="ru-RU" sz="2400" b="1" dirty="0"/>
          </a:p>
          <a:p>
            <a:r>
              <a:rPr lang="ru-RU" sz="2200" dirty="0"/>
              <a:t>Удаляют многие масла, жиры и мелкие твёрдые частицы загрязнений.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6BD396D1-F477-482C-8028-C91679A48931}"/>
              </a:ext>
            </a:extLst>
          </p:cNvPr>
          <p:cNvCxnSpPr>
            <a:cxnSpLocks/>
          </p:cNvCxnSpPr>
          <p:nvPr/>
        </p:nvCxnSpPr>
        <p:spPr>
          <a:xfrm flipH="1">
            <a:off x="2478628" y="1325217"/>
            <a:ext cx="1183230" cy="1166192"/>
          </a:xfrm>
          <a:prstGeom prst="straightConnector1">
            <a:avLst/>
          </a:prstGeom>
          <a:ln w="889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7B2B3CBE-E08E-43AA-8083-34AB23539BF4}"/>
              </a:ext>
            </a:extLst>
          </p:cNvPr>
          <p:cNvCxnSpPr>
            <a:cxnSpLocks/>
          </p:cNvCxnSpPr>
          <p:nvPr/>
        </p:nvCxnSpPr>
        <p:spPr>
          <a:xfrm flipH="1">
            <a:off x="6389518" y="1702678"/>
            <a:ext cx="1" cy="800721"/>
          </a:xfrm>
          <a:prstGeom prst="straightConnector1">
            <a:avLst/>
          </a:prstGeom>
          <a:ln w="889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5BA5C53-FEBB-431A-8E0A-9640F280E972}"/>
              </a:ext>
            </a:extLst>
          </p:cNvPr>
          <p:cNvCxnSpPr>
            <a:cxnSpLocks noChangeAspect="1"/>
          </p:cNvCxnSpPr>
          <p:nvPr/>
        </p:nvCxnSpPr>
        <p:spPr>
          <a:xfrm>
            <a:off x="9064487" y="1325217"/>
            <a:ext cx="1245704" cy="1045193"/>
          </a:xfrm>
          <a:prstGeom prst="straightConnector1">
            <a:avLst/>
          </a:prstGeom>
          <a:ln w="88900" cmpd="sng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57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CA8C0-BDA1-4C04-B4C2-A6DEC268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Что же содержится в моющих средства по мимо щелочей и кислот?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36D3AD-3AB4-4C20-88AF-D6A02788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4" y="1825625"/>
            <a:ext cx="4397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ПАВы – </a:t>
            </a:r>
            <a:r>
              <a:rPr lang="ru-RU" sz="3600" dirty="0"/>
              <a:t>поверхностно активные вещества.</a:t>
            </a:r>
          </a:p>
          <a:p>
            <a:pPr marL="0" indent="0">
              <a:buNone/>
            </a:pPr>
            <a:endParaRPr lang="ru-RU" sz="3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6644EB-E5F2-4633-A893-0DFB1E3D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227" y="1690687"/>
            <a:ext cx="7387773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07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E1C9E4-E286-4D14-B737-CA1A5A3D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Моюще-дезинфицирующие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842AD1-56B0-486E-BBEE-3DA262FC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ru-RU" dirty="0"/>
              <a:t>В состав таких средств помимо ПАВ, щелочей/кислот и других компонентов, обеспечивающих высокое качество очистки, входят вещества, обеспечивающие одновременную дезинфекцию поверхности.</a:t>
            </a:r>
          </a:p>
          <a:p>
            <a:pPr marL="0" indent="457200">
              <a:buNone/>
            </a:pPr>
            <a:r>
              <a:rPr lang="ru-RU" dirty="0"/>
              <a:t>Могут содержать в своём составе:</a:t>
            </a:r>
          </a:p>
          <a:p>
            <a:pPr indent="576000"/>
            <a:r>
              <a:rPr lang="ru-RU" dirty="0"/>
              <a:t>Гипохлорит натрия;</a:t>
            </a:r>
          </a:p>
          <a:p>
            <a:pPr indent="576000"/>
            <a:r>
              <a:rPr lang="ru-RU" dirty="0"/>
              <a:t>Перекись водорода;</a:t>
            </a:r>
          </a:p>
          <a:p>
            <a:pPr indent="576000"/>
            <a:r>
              <a:rPr lang="ru-RU" dirty="0"/>
              <a:t>Надуксусную кислоту;</a:t>
            </a:r>
          </a:p>
          <a:p>
            <a:pPr indent="576000"/>
            <a:r>
              <a:rPr lang="ru-RU" dirty="0"/>
              <a:t>Четвертичные аммониевые соединения (ЧАС).</a:t>
            </a:r>
          </a:p>
        </p:txBody>
      </p:sp>
    </p:spTree>
    <p:extLst>
      <p:ext uri="{BB962C8B-B14F-4D97-AF65-F5344CB8AC3E}">
        <p14:creationId xmlns:p14="http://schemas.microsoft.com/office/powerpoint/2010/main" xmlns="" val="522711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506</Words>
  <Application>Microsoft Office PowerPoint</Application>
  <PresentationFormat>Произвольный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  ООО «ДЕМ» производит целую гамму средств для мойки и дезинфекции, сочетая цены, характерные для отечественных производителей с высоким качеством, обеспеченным применением импортных ингредиентов последнего поколения и современной технологией производства. Все средства прошли токсикологические испытания и имеют гигиенические сертификаты.</vt:lpstr>
      <vt:lpstr>Современная профессиональная кухня и пищевое производство</vt:lpstr>
      <vt:lpstr>В Российской Федерации производство пищевых продуктов юридически регулируется </vt:lpstr>
      <vt:lpstr>Система ХАССП</vt:lpstr>
      <vt:lpstr>Профессиональные моющие средства или бытовые?</vt:lpstr>
      <vt:lpstr>Классификация химических очистителей</vt:lpstr>
      <vt:lpstr>Что же содержится в моющих средства по мимо щелочей и кислот?</vt:lpstr>
      <vt:lpstr>Моюще-дезинфицирующие средства</vt:lpstr>
      <vt:lpstr>Линейка средств RatioDem</vt:lpstr>
      <vt:lpstr>Линейка средств RatioDem</vt:lpstr>
      <vt:lpstr>Линейка средств RatioDem</vt:lpstr>
      <vt:lpstr>Линейка средств RatioDem</vt:lpstr>
      <vt:lpstr>Линейка средств RatioDem</vt:lpstr>
      <vt:lpstr>Линейка средств RatioDem</vt:lpstr>
      <vt:lpstr>Все средства компании ДЕМ: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Соколов</dc:creator>
  <cp:lastModifiedBy>Svetlana</cp:lastModifiedBy>
  <cp:revision>60</cp:revision>
  <dcterms:created xsi:type="dcterms:W3CDTF">2019-03-27T08:48:36Z</dcterms:created>
  <dcterms:modified xsi:type="dcterms:W3CDTF">2020-12-09T08:09:28Z</dcterms:modified>
</cp:coreProperties>
</file>