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501" r:id="rId3"/>
    <p:sldId id="454" r:id="rId4"/>
    <p:sldId id="458" r:id="rId5"/>
    <p:sldId id="487" r:id="rId6"/>
    <p:sldId id="495" r:id="rId7"/>
    <p:sldId id="486" r:id="rId8"/>
    <p:sldId id="488" r:id="rId9"/>
    <p:sldId id="490" r:id="rId10"/>
    <p:sldId id="493" r:id="rId11"/>
    <p:sldId id="496" r:id="rId12"/>
    <p:sldId id="498" r:id="rId13"/>
    <p:sldId id="499" r:id="rId14"/>
    <p:sldId id="497" r:id="rId15"/>
    <p:sldId id="494" r:id="rId16"/>
    <p:sldId id="475" r:id="rId17"/>
    <p:sldId id="455" r:id="rId18"/>
    <p:sldId id="459" r:id="rId19"/>
    <p:sldId id="478" r:id="rId20"/>
    <p:sldId id="479" r:id="rId21"/>
    <p:sldId id="480" r:id="rId22"/>
    <p:sldId id="461" r:id="rId23"/>
    <p:sldId id="500" r:id="rId24"/>
    <p:sldId id="456" r:id="rId25"/>
    <p:sldId id="464" r:id="rId26"/>
    <p:sldId id="473" r:id="rId27"/>
    <p:sldId id="462" r:id="rId28"/>
    <p:sldId id="463" r:id="rId29"/>
    <p:sldId id="481" r:id="rId30"/>
    <p:sldId id="468" r:id="rId31"/>
    <p:sldId id="474" r:id="rId32"/>
    <p:sldId id="470" r:id="rId33"/>
    <p:sldId id="482" r:id="rId34"/>
    <p:sldId id="466" r:id="rId35"/>
    <p:sldId id="471" r:id="rId36"/>
    <p:sldId id="472" r:id="rId37"/>
    <p:sldId id="503" r:id="rId38"/>
    <p:sldId id="341" r:id="rId39"/>
  </p:sldIdLst>
  <p:sldSz cx="9144000" cy="6858000" type="screen4x3"/>
  <p:notesSz cx="6797675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ергей Кикоть" initials="" lastIdx="1" clrIdx="0"/>
  <p:cmAuthor id="1" name="Кикоть" initials="" lastIdx="1" clrIdx="1"/>
  <p:cmAuthor id="2" name="Рюмкин Григорий" initials="РГ" lastIdx="1" clrIdx="2">
    <p:extLst>
      <p:ext uri="{19B8F6BF-5375-455C-9EA6-DF929625EA0E}">
        <p15:presenceInfo xmlns:p15="http://schemas.microsoft.com/office/powerpoint/2012/main" userId="S-1-5-21-3818434285-134867215-2060910566-91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FF"/>
    <a:srgbClr val="3366CC"/>
    <a:srgbClr val="0066CC"/>
    <a:srgbClr val="0033CC"/>
    <a:srgbClr val="3399FF"/>
    <a:srgbClr val="3F69F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80000" autoAdjust="0"/>
  </p:normalViewPr>
  <p:slideViewPr>
    <p:cSldViewPr>
      <p:cViewPr varScale="1">
        <p:scale>
          <a:sx n="116" d="100"/>
          <a:sy n="116" d="100"/>
        </p:scale>
        <p:origin x="14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ергей Кикоть" userId="49ecd420bc6173c0" providerId="LiveId" clId="{C64F4392-CD1F-4407-8668-8D9731DF3E91}"/>
    <pc:docChg chg="undo custSel addSld delSld modSld">
      <pc:chgData name="Сергей Кикоть" userId="49ecd420bc6173c0" providerId="LiveId" clId="{C64F4392-CD1F-4407-8668-8D9731DF3E91}" dt="2018-02-20T21:11:26.351" v="542" actId="1076"/>
      <pc:docMkLst>
        <pc:docMk/>
      </pc:docMkLst>
      <pc:sldChg chg="addSp delSp modSp">
        <pc:chgData name="Сергей Кикоть" userId="49ecd420bc6173c0" providerId="LiveId" clId="{C64F4392-CD1F-4407-8668-8D9731DF3E91}" dt="2018-02-20T20:13:31.203" v="25" actId="478"/>
        <pc:sldMkLst>
          <pc:docMk/>
          <pc:sldMk cId="3719954136" sldId="342"/>
        </pc:sldMkLst>
        <pc:grpChg chg="add del mod">
          <ac:chgData name="Сергей Кикоть" userId="49ecd420bc6173c0" providerId="LiveId" clId="{C64F4392-CD1F-4407-8668-8D9731DF3E91}" dt="2018-02-20T20:13:31.203" v="25" actId="478"/>
          <ac:grpSpMkLst>
            <pc:docMk/>
            <pc:sldMk cId="3719954136" sldId="342"/>
            <ac:grpSpMk id="6" creationId="{A5B1FBAC-5FD1-4EA2-9EAC-04CD0396DB27}"/>
          </ac:grpSpMkLst>
        </pc:grpChg>
      </pc:sldChg>
      <pc:sldChg chg="addSp delSp modSp">
        <pc:chgData name="Сергей Кикоть" userId="49ecd420bc6173c0" providerId="LiveId" clId="{C64F4392-CD1F-4407-8668-8D9731DF3E91}" dt="2018-02-20T20:58:18.797" v="442" actId="478"/>
        <pc:sldMkLst>
          <pc:docMk/>
          <pc:sldMk cId="389130077" sldId="356"/>
        </pc:sldMkLst>
        <pc:spChg chg="mod">
          <ac:chgData name="Сергей Кикоть" userId="49ecd420bc6173c0" providerId="LiveId" clId="{C64F4392-CD1F-4407-8668-8D9731DF3E91}" dt="2018-02-20T20:15:32.827" v="29" actId="27636"/>
          <ac:spMkLst>
            <pc:docMk/>
            <pc:sldMk cId="389130077" sldId="356"/>
            <ac:spMk id="18" creationId="{00000000-0000-0000-0000-000000000000}"/>
          </ac:spMkLst>
        </pc:spChg>
        <pc:picChg chg="add del">
          <ac:chgData name="Сергей Кикоть" userId="49ecd420bc6173c0" providerId="LiveId" clId="{C64F4392-CD1F-4407-8668-8D9731DF3E91}" dt="2018-02-20T20:58:18.797" v="442" actId="478"/>
          <ac:picMkLst>
            <pc:docMk/>
            <pc:sldMk cId="389130077" sldId="356"/>
            <ac:picMk id="19" creationId="{00000000-0000-0000-0000-000000000000}"/>
          </ac:picMkLst>
        </pc:picChg>
      </pc:sldChg>
      <pc:sldChg chg="addSp delSp modSp del">
        <pc:chgData name="Сергей Кикоть" userId="49ecd420bc6173c0" providerId="LiveId" clId="{C64F4392-CD1F-4407-8668-8D9731DF3E91}" dt="2018-02-20T20:13:26.453" v="24" actId="2696"/>
        <pc:sldMkLst>
          <pc:docMk/>
          <pc:sldMk cId="1231120590" sldId="357"/>
        </pc:sldMkLst>
        <pc:spChg chg="ord topLvl">
          <ac:chgData name="Сергей Кикоть" userId="49ecd420bc6173c0" providerId="LiveId" clId="{C64F4392-CD1F-4407-8668-8D9731DF3E91}" dt="2018-02-20T20:09:52.223" v="8" actId="167"/>
          <ac:spMkLst>
            <pc:docMk/>
            <pc:sldMk cId="1231120590" sldId="357"/>
            <ac:spMk id="42" creationId="{4D1C54AD-9C3B-4079-9409-892238034145}"/>
          </ac:spMkLst>
        </pc:spChg>
        <pc:grpChg chg="add del mod">
          <ac:chgData name="Сергей Кикоть" userId="49ecd420bc6173c0" providerId="LiveId" clId="{C64F4392-CD1F-4407-8668-8D9731DF3E91}" dt="2018-02-20T20:09:31.467" v="2" actId="478"/>
          <ac:grpSpMkLst>
            <pc:docMk/>
            <pc:sldMk cId="1231120590" sldId="357"/>
            <ac:grpSpMk id="32" creationId="{2D842D33-821B-464B-A78E-C9AF17D7566F}"/>
          </ac:grpSpMkLst>
        </pc:grpChg>
        <pc:grpChg chg="add del mod">
          <ac:chgData name="Сергей Кикоть" userId="49ecd420bc6173c0" providerId="LiveId" clId="{C64F4392-CD1F-4407-8668-8D9731DF3E91}" dt="2018-02-20T20:09:38.773" v="5" actId="478"/>
          <ac:grpSpMkLst>
            <pc:docMk/>
            <pc:sldMk cId="1231120590" sldId="357"/>
            <ac:grpSpMk id="41" creationId="{1F47DAD6-0102-47C0-8700-9A2029D92253}"/>
          </ac:grpSpMkLst>
        </pc:grpChg>
        <pc:graphicFrameChg chg="add del mod">
          <ac:chgData name="Сергей Кикоть" userId="49ecd420bc6173c0" providerId="LiveId" clId="{C64F4392-CD1F-4407-8668-8D9731DF3E91}" dt="2018-02-20T20:12:48.488" v="20" actId="478"/>
          <ac:graphicFrameMkLst>
            <pc:docMk/>
            <pc:sldMk cId="1231120590" sldId="357"/>
            <ac:graphicFrameMk id="3" creationId="{00000000-0000-0000-0000-000000000000}"/>
          </ac:graphicFrameMkLst>
        </pc:graphicFrameChg>
        <pc:picChg chg="add del mod">
          <ac:chgData name="Сергей Кикоть" userId="49ecd420bc6173c0" providerId="LiveId" clId="{C64F4392-CD1F-4407-8668-8D9731DF3E91}" dt="2018-02-20T20:12:57.761" v="21" actId="478"/>
          <ac:picMkLst>
            <pc:docMk/>
            <pc:sldMk cId="1231120590" sldId="357"/>
            <ac:picMk id="31" creationId="{00000000-0000-0000-0000-000000000000}"/>
          </ac:picMkLst>
        </pc:picChg>
        <pc:picChg chg="del topLvl">
          <ac:chgData name="Сергей Кикоть" userId="49ecd420bc6173c0" providerId="LiveId" clId="{C64F4392-CD1F-4407-8668-8D9731DF3E91}" dt="2018-02-20T20:09:38.773" v="5" actId="478"/>
          <ac:picMkLst>
            <pc:docMk/>
            <pc:sldMk cId="1231120590" sldId="357"/>
            <ac:picMk id="43" creationId="{74FF225A-23B2-4AFF-8FAE-BFB3FC3494CB}"/>
          </ac:picMkLst>
        </pc:picChg>
      </pc:sldChg>
      <pc:sldChg chg="addSp delSp modSp add">
        <pc:chgData name="Сергей Кикоть" userId="49ecd420bc6173c0" providerId="LiveId" clId="{C64F4392-CD1F-4407-8668-8D9731DF3E91}" dt="2018-02-20T20:39:01.683" v="231"/>
        <pc:sldMkLst>
          <pc:docMk/>
          <pc:sldMk cId="3526013690" sldId="360"/>
        </pc:sldMkLst>
        <pc:spChg chg="add del">
          <ac:chgData name="Сергей Кикоть" userId="49ecd420bc6173c0" providerId="LiveId" clId="{C64F4392-CD1F-4407-8668-8D9731DF3E91}" dt="2018-02-20T20:39:01.683" v="231"/>
          <ac:spMkLst>
            <pc:docMk/>
            <pc:sldMk cId="3526013690" sldId="360"/>
            <ac:spMk id="49" creationId="{09A72242-F15C-4917-84F6-F4EB52C3F4FF}"/>
          </ac:spMkLst>
        </pc:spChg>
        <pc:grpChg chg="add del mod">
          <ac:chgData name="Сергей Кикоть" userId="49ecd420bc6173c0" providerId="LiveId" clId="{C64F4392-CD1F-4407-8668-8D9731DF3E91}" dt="2018-02-20T20:19:48.203" v="43"/>
          <ac:grpSpMkLst>
            <pc:docMk/>
            <pc:sldMk cId="3526013690" sldId="360"/>
            <ac:grpSpMk id="43" creationId="{09294534-4E84-4EB7-A57D-5FAD789D9B81}"/>
          </ac:grpSpMkLst>
        </pc:grpChg>
        <pc:grpChg chg="add del">
          <ac:chgData name="Сергей Кикоть" userId="49ecd420bc6173c0" providerId="LiveId" clId="{C64F4392-CD1F-4407-8668-8D9731DF3E91}" dt="2018-02-20T20:19:49.123" v="44" actId="478"/>
          <ac:grpSpMkLst>
            <pc:docMk/>
            <pc:sldMk cId="3526013690" sldId="360"/>
            <ac:grpSpMk id="17414" creationId="{00000000-0000-0000-0000-000000000000}"/>
          </ac:grpSpMkLst>
        </pc:grpChg>
      </pc:sldChg>
      <pc:sldChg chg="addSp delSp modSp add">
        <pc:chgData name="Сергей Кикоть" userId="49ecd420bc6173c0" providerId="LiveId" clId="{C64F4392-CD1F-4407-8668-8D9731DF3E91}" dt="2018-02-20T20:43:53.225" v="333" actId="1036"/>
        <pc:sldMkLst>
          <pc:docMk/>
          <pc:sldMk cId="758855973" sldId="361"/>
        </pc:sldMkLst>
        <pc:spChg chg="add del mod">
          <ac:chgData name="Сергей Кикоть" userId="49ecd420bc6173c0" providerId="LiveId" clId="{C64F4392-CD1F-4407-8668-8D9731DF3E91}" dt="2018-02-20T20:40:20.878" v="275"/>
          <ac:spMkLst>
            <pc:docMk/>
            <pc:sldMk cId="758855973" sldId="361"/>
            <ac:spMk id="43" creationId="{147DAF37-7D1F-4C49-A145-849484EAD9D2}"/>
          </ac:spMkLst>
        </pc:spChg>
        <pc:spChg chg="add del mod">
          <ac:chgData name="Сергей Кикоть" userId="49ecd420bc6173c0" providerId="LiveId" clId="{C64F4392-CD1F-4407-8668-8D9731DF3E91}" dt="2018-02-20T20:40:20.878" v="275"/>
          <ac:spMkLst>
            <pc:docMk/>
            <pc:sldMk cId="758855973" sldId="361"/>
            <ac:spMk id="44" creationId="{5406DBD0-CA72-4692-9AC3-17C3A2B2BFE2}"/>
          </ac:spMkLst>
        </pc:spChg>
        <pc:spChg chg="add del mod">
          <ac:chgData name="Сергей Кикоть" userId="49ecd420bc6173c0" providerId="LiveId" clId="{C64F4392-CD1F-4407-8668-8D9731DF3E91}" dt="2018-02-20T20:40:20.878" v="275"/>
          <ac:spMkLst>
            <pc:docMk/>
            <pc:sldMk cId="758855973" sldId="361"/>
            <ac:spMk id="49" creationId="{23340E53-1CEC-421B-8024-DF5506771A4D}"/>
          </ac:spMkLst>
        </pc:spChg>
        <pc:spChg chg="add mod">
          <ac:chgData name="Сергей Кикоть" userId="49ecd420bc6173c0" providerId="LiveId" clId="{C64F4392-CD1F-4407-8668-8D9731DF3E91}" dt="2018-02-20T20:43:09.492" v="310" actId="1076"/>
          <ac:spMkLst>
            <pc:docMk/>
            <pc:sldMk cId="758855973" sldId="361"/>
            <ac:spMk id="50" creationId="{B28EDB79-6539-4862-A78F-18856E19BFD9}"/>
          </ac:spMkLst>
        </pc:spChg>
        <pc:spChg chg="add mod">
          <ac:chgData name="Сергей Кикоть" userId="49ecd420bc6173c0" providerId="LiveId" clId="{C64F4392-CD1F-4407-8668-8D9731DF3E91}" dt="2018-02-20T20:42:58.699" v="308" actId="1076"/>
          <ac:spMkLst>
            <pc:docMk/>
            <pc:sldMk cId="758855973" sldId="361"/>
            <ac:spMk id="51" creationId="{9B8C6AB4-0681-4256-9D6F-62AC1DF8D43D}"/>
          </ac:spMkLst>
        </pc:spChg>
        <pc:spChg chg="mod">
          <ac:chgData name="Сергей Кикоть" userId="49ecd420bc6173c0" providerId="LiveId" clId="{C64F4392-CD1F-4407-8668-8D9731DF3E91}" dt="2018-02-20T20:39:35.434" v="238" actId="164"/>
          <ac:spMkLst>
            <pc:docMk/>
            <pc:sldMk cId="758855973" sldId="361"/>
            <ac:spMk id="53" creationId="{A77D81DD-330B-4E0C-BBFC-258BE06783F8}"/>
          </ac:spMkLst>
        </pc:spChg>
        <pc:spChg chg="del">
          <ac:chgData name="Сергей Кикоть" userId="49ecd420bc6173c0" providerId="LiveId" clId="{C64F4392-CD1F-4407-8668-8D9731DF3E91}" dt="2018-02-20T20:39:14.242" v="233" actId="478"/>
          <ac:spMkLst>
            <pc:docMk/>
            <pc:sldMk cId="758855973" sldId="361"/>
            <ac:spMk id="54" creationId="{87D10C2E-B83F-4C19-A3A4-53F029CEA18F}"/>
          </ac:spMkLst>
        </pc:spChg>
        <pc:spChg chg="del">
          <ac:chgData name="Сергей Кикоть" userId="49ecd420bc6173c0" providerId="LiveId" clId="{C64F4392-CD1F-4407-8668-8D9731DF3E91}" dt="2018-02-20T20:39:14.242" v="233" actId="478"/>
          <ac:spMkLst>
            <pc:docMk/>
            <pc:sldMk cId="758855973" sldId="361"/>
            <ac:spMk id="55" creationId="{9FCE07A0-1933-40FF-A041-FC32F71D87DB}"/>
          </ac:spMkLst>
        </pc:spChg>
        <pc:spChg chg="del">
          <ac:chgData name="Сергей Кикоть" userId="49ecd420bc6173c0" providerId="LiveId" clId="{C64F4392-CD1F-4407-8668-8D9731DF3E91}" dt="2018-02-20T20:39:14.242" v="233" actId="478"/>
          <ac:spMkLst>
            <pc:docMk/>
            <pc:sldMk cId="758855973" sldId="361"/>
            <ac:spMk id="56" creationId="{A514CE00-6C05-4144-BE6A-02630B5B11F0}"/>
          </ac:spMkLst>
        </pc:spChg>
        <pc:spChg chg="del">
          <ac:chgData name="Сергей Кикоть" userId="49ecd420bc6173c0" providerId="LiveId" clId="{C64F4392-CD1F-4407-8668-8D9731DF3E91}" dt="2018-02-20T20:39:14.242" v="233" actId="478"/>
          <ac:spMkLst>
            <pc:docMk/>
            <pc:sldMk cId="758855973" sldId="361"/>
            <ac:spMk id="57" creationId="{8F6C34D4-18AB-4B58-8BFE-C511F03EBA8F}"/>
          </ac:spMkLst>
        </pc:spChg>
        <pc:spChg chg="del">
          <ac:chgData name="Сергей Кикоть" userId="49ecd420bc6173c0" providerId="LiveId" clId="{C64F4392-CD1F-4407-8668-8D9731DF3E91}" dt="2018-02-20T20:39:14.242" v="233" actId="478"/>
          <ac:spMkLst>
            <pc:docMk/>
            <pc:sldMk cId="758855973" sldId="361"/>
            <ac:spMk id="58" creationId="{A3DE85D2-91C2-4B0A-90CA-50D0E7E72ACC}"/>
          </ac:spMkLst>
        </pc:spChg>
        <pc:spChg chg="add">
          <ac:chgData name="Сергей Кикоть" userId="49ecd420bc6173c0" providerId="LiveId" clId="{C64F4392-CD1F-4407-8668-8D9731DF3E91}" dt="2018-02-20T20:40:25.511" v="277"/>
          <ac:spMkLst>
            <pc:docMk/>
            <pc:sldMk cId="758855973" sldId="361"/>
            <ac:spMk id="62" creationId="{811DC2AF-7A72-4C89-8C60-31C15862DCE6}"/>
          </ac:spMkLst>
        </pc:spChg>
        <pc:spChg chg="add mod">
          <ac:chgData name="Сергей Кикоть" userId="49ecd420bc6173c0" providerId="LiveId" clId="{C64F4392-CD1F-4407-8668-8D9731DF3E91}" dt="2018-02-20T20:41:18.945" v="283" actId="1076"/>
          <ac:spMkLst>
            <pc:docMk/>
            <pc:sldMk cId="758855973" sldId="361"/>
            <ac:spMk id="63" creationId="{2CD6A971-B42A-48D4-A1C1-299011CED46E}"/>
          </ac:spMkLst>
        </pc:spChg>
        <pc:spChg chg="mod ord topLvl">
          <ac:chgData name="Сергей Кикоть" userId="49ecd420bc6173c0" providerId="LiveId" clId="{C64F4392-CD1F-4407-8668-8D9731DF3E91}" dt="2018-02-20T20:43:53.225" v="333" actId="1036"/>
          <ac:spMkLst>
            <pc:docMk/>
            <pc:sldMk cId="758855973" sldId="361"/>
            <ac:spMk id="65" creationId="{63310C69-1FBC-4C68-8183-01CE5EAFEA72}"/>
          </ac:spMkLst>
        </pc:spChg>
        <pc:spChg chg="del">
          <ac:chgData name="Сергей Кикоть" userId="49ecd420bc6173c0" providerId="LiveId" clId="{C64F4392-CD1F-4407-8668-8D9731DF3E91}" dt="2018-02-20T20:41:41.197" v="288" actId="478"/>
          <ac:spMkLst>
            <pc:docMk/>
            <pc:sldMk cId="758855973" sldId="361"/>
            <ac:spMk id="68" creationId="{041F5C6C-D055-42DA-88F6-BEC4F39C5DC8}"/>
          </ac:spMkLst>
        </pc:spChg>
        <pc:spChg chg="del mod topLvl">
          <ac:chgData name="Сергей Кикоть" userId="49ecd420bc6173c0" providerId="LiveId" clId="{C64F4392-CD1F-4407-8668-8D9731DF3E91}" dt="2018-02-20T20:41:43.922" v="290" actId="478"/>
          <ac:spMkLst>
            <pc:docMk/>
            <pc:sldMk cId="758855973" sldId="361"/>
            <ac:spMk id="69" creationId="{8FB6F597-54B0-4A23-BC2D-B216C3919B32}"/>
          </ac:spMkLst>
        </pc:spChg>
        <pc:spChg chg="del">
          <ac:chgData name="Сергей Кикоть" userId="49ecd420bc6173c0" providerId="LiveId" clId="{C64F4392-CD1F-4407-8668-8D9731DF3E91}" dt="2018-02-20T20:39:22.706" v="235" actId="478"/>
          <ac:spMkLst>
            <pc:docMk/>
            <pc:sldMk cId="758855973" sldId="361"/>
            <ac:spMk id="17411" creationId="{00000000-0000-0000-0000-000000000000}"/>
          </ac:spMkLst>
        </pc:spChg>
        <pc:grpChg chg="del">
          <ac:chgData name="Сергей Кикоть" userId="49ecd420bc6173c0" providerId="LiveId" clId="{C64F4392-CD1F-4407-8668-8D9731DF3E91}" dt="2018-02-20T20:39:14.242" v="233" actId="478"/>
          <ac:grpSpMkLst>
            <pc:docMk/>
            <pc:sldMk cId="758855973" sldId="361"/>
            <ac:grpSpMk id="2" creationId="{00000000-0000-0000-0000-000000000000}"/>
          </ac:grpSpMkLst>
        </pc:grpChg>
        <pc:grpChg chg="add del mod">
          <ac:chgData name="Сергей Кикоть" userId="49ecd420bc6173c0" providerId="LiveId" clId="{C64F4392-CD1F-4407-8668-8D9731DF3E91}" dt="2018-02-20T20:40:24.827" v="276" actId="478"/>
          <ac:grpSpMkLst>
            <pc:docMk/>
            <pc:sldMk cId="758855973" sldId="361"/>
            <ac:grpSpMk id="5" creationId="{1037EE4B-04A0-47CC-932F-285965B15831}"/>
          </ac:grpSpMkLst>
        </pc:grpChg>
        <pc:grpChg chg="mod">
          <ac:chgData name="Сергей Кикоть" userId="49ecd420bc6173c0" providerId="LiveId" clId="{C64F4392-CD1F-4407-8668-8D9731DF3E91}" dt="2018-02-20T20:39:35.434" v="238" actId="164"/>
          <ac:grpSpMkLst>
            <pc:docMk/>
            <pc:sldMk cId="758855973" sldId="361"/>
            <ac:grpSpMk id="32" creationId="{77FD7B31-E2B6-44A4-84FB-1C2FC27966F1}"/>
          </ac:grpSpMkLst>
        </pc:grpChg>
        <pc:grpChg chg="del">
          <ac:chgData name="Сергей Кикоть" userId="49ecd420bc6173c0" providerId="LiveId" clId="{C64F4392-CD1F-4407-8668-8D9731DF3E91}" dt="2018-02-20T20:39:14.242" v="233" actId="478"/>
          <ac:grpSpMkLst>
            <pc:docMk/>
            <pc:sldMk cId="758855973" sldId="361"/>
            <ac:grpSpMk id="38" creationId="{97BE7E0B-553D-4AA4-BBD6-85F873AE4F57}"/>
          </ac:grpSpMkLst>
        </pc:grpChg>
        <pc:grpChg chg="del">
          <ac:chgData name="Сергей Кикоть" userId="49ecd420bc6173c0" providerId="LiveId" clId="{C64F4392-CD1F-4407-8668-8D9731DF3E91}" dt="2018-02-20T20:39:14.242" v="233" actId="478"/>
          <ac:grpSpMkLst>
            <pc:docMk/>
            <pc:sldMk cId="758855973" sldId="361"/>
            <ac:grpSpMk id="39" creationId="{197D359B-CB88-4F0C-878A-0625D0CDF4C9}"/>
          </ac:grpSpMkLst>
        </pc:grpChg>
        <pc:grpChg chg="del">
          <ac:chgData name="Сергей Кикоть" userId="49ecd420bc6173c0" providerId="LiveId" clId="{C64F4392-CD1F-4407-8668-8D9731DF3E91}" dt="2018-02-20T20:39:14.242" v="233" actId="478"/>
          <ac:grpSpMkLst>
            <pc:docMk/>
            <pc:sldMk cId="758855973" sldId="361"/>
            <ac:grpSpMk id="40" creationId="{D4DE0C04-B810-4207-A726-0CC89AA94EFD}"/>
          </ac:grpSpMkLst>
        </pc:grpChg>
        <pc:grpChg chg="del">
          <ac:chgData name="Сергей Кикоть" userId="49ecd420bc6173c0" providerId="LiveId" clId="{C64F4392-CD1F-4407-8668-8D9731DF3E91}" dt="2018-02-20T20:39:14.242" v="233" actId="478"/>
          <ac:grpSpMkLst>
            <pc:docMk/>
            <pc:sldMk cId="758855973" sldId="361"/>
            <ac:grpSpMk id="41" creationId="{F7263F2C-47CA-49B7-9AF2-5E02FAF403F4}"/>
          </ac:grpSpMkLst>
        </pc:grpChg>
        <pc:grpChg chg="add del mod">
          <ac:chgData name="Сергей Кикоть" userId="49ecd420bc6173c0" providerId="LiveId" clId="{C64F4392-CD1F-4407-8668-8D9731DF3E91}" dt="2018-02-20T20:40:20.878" v="275"/>
          <ac:grpSpMkLst>
            <pc:docMk/>
            <pc:sldMk cId="758855973" sldId="361"/>
            <ac:grpSpMk id="46" creationId="{67521902-F5E8-4129-94C3-57073FEC263D}"/>
          </ac:grpSpMkLst>
        </pc:grpChg>
        <pc:grpChg chg="add mod">
          <ac:chgData name="Сергей Кикоть" userId="49ecd420bc6173c0" providerId="LiveId" clId="{C64F4392-CD1F-4407-8668-8D9731DF3E91}" dt="2018-02-20T20:42:48.206" v="304" actId="1076"/>
          <ac:grpSpMkLst>
            <pc:docMk/>
            <pc:sldMk cId="758855973" sldId="361"/>
            <ac:grpSpMk id="59" creationId="{DB7715E8-A701-4819-9CDB-233BA8A39262}"/>
          </ac:grpSpMkLst>
        </pc:grpChg>
        <pc:grpChg chg="add del">
          <ac:chgData name="Сергей Кикоть" userId="49ecd420bc6173c0" providerId="LiveId" clId="{C64F4392-CD1F-4407-8668-8D9731DF3E91}" dt="2018-02-20T20:41:43.922" v="290" actId="478"/>
          <ac:grpSpMkLst>
            <pc:docMk/>
            <pc:sldMk cId="758855973" sldId="361"/>
            <ac:grpSpMk id="64" creationId="{96512241-826F-425F-9AA9-11508CA5C1B3}"/>
          </ac:grpSpMkLst>
        </pc:grpChg>
        <pc:grpChg chg="del">
          <ac:chgData name="Сергей Кикоть" userId="49ecd420bc6173c0" providerId="LiveId" clId="{C64F4392-CD1F-4407-8668-8D9731DF3E91}" dt="2018-02-20T20:41:41.197" v="288" actId="478"/>
          <ac:grpSpMkLst>
            <pc:docMk/>
            <pc:sldMk cId="758855973" sldId="361"/>
            <ac:grpSpMk id="66" creationId="{0933CF60-E485-4600-A8A5-A9CC8FBA8924}"/>
          </ac:grpSpMkLst>
        </pc:grpChg>
        <pc:picChg chg="del">
          <ac:chgData name="Сергей Кикоть" userId="49ecd420bc6173c0" providerId="LiveId" clId="{C64F4392-CD1F-4407-8668-8D9731DF3E91}" dt="2018-02-20T20:39:17.053" v="234" actId="478"/>
          <ac:picMkLst>
            <pc:docMk/>
            <pc:sldMk cId="758855973" sldId="361"/>
            <ac:picMk id="31" creationId="{4397EF61-5D8B-4DAB-9DA9-F15B040CB537}"/>
          </ac:picMkLst>
        </pc:picChg>
        <pc:picChg chg="add del mod">
          <ac:chgData name="Сергей Кикоть" userId="49ecd420bc6173c0" providerId="LiveId" clId="{C64F4392-CD1F-4407-8668-8D9731DF3E91}" dt="2018-02-20T20:40:20.878" v="275"/>
          <ac:picMkLst>
            <pc:docMk/>
            <pc:sldMk cId="758855973" sldId="361"/>
            <ac:picMk id="45" creationId="{3F7FEFEE-0B6E-41D2-A618-9F6EE195FEA4}"/>
          </ac:picMkLst>
        </pc:picChg>
        <pc:picChg chg="add mod">
          <ac:chgData name="Сергей Кикоть" userId="49ecd420bc6173c0" providerId="LiveId" clId="{C64F4392-CD1F-4407-8668-8D9731DF3E91}" dt="2018-02-20T20:42:49.497" v="305" actId="1076"/>
          <ac:picMkLst>
            <pc:docMk/>
            <pc:sldMk cId="758855973" sldId="361"/>
            <ac:picMk id="52" creationId="{962D085D-1D59-4C9D-BE1C-7AB8F968BF77}"/>
          </ac:picMkLst>
        </pc:picChg>
        <pc:picChg chg="del">
          <ac:chgData name="Сергей Кикоть" userId="49ecd420bc6173c0" providerId="LiveId" clId="{C64F4392-CD1F-4407-8668-8D9731DF3E91}" dt="2018-02-20T20:41:36.709" v="285" actId="478"/>
          <ac:picMkLst>
            <pc:docMk/>
            <pc:sldMk cId="758855973" sldId="361"/>
            <ac:picMk id="67" creationId="{6FA8299C-2AD9-4BE0-A07E-821323137952}"/>
          </ac:picMkLst>
        </pc:picChg>
      </pc:sldChg>
      <pc:sldChg chg="addSp delSp modSp add del setBg">
        <pc:chgData name="Сергей Кикоть" userId="49ecd420bc6173c0" providerId="LiveId" clId="{C64F4392-CD1F-4407-8668-8D9731DF3E91}" dt="2018-02-20T20:37:08.420" v="229" actId="2696"/>
        <pc:sldMkLst>
          <pc:docMk/>
          <pc:sldMk cId="2815145355" sldId="361"/>
        </pc:sldMkLst>
        <pc:spChg chg="del mod topLvl">
          <ac:chgData name="Сергей Кикоть" userId="49ecd420bc6173c0" providerId="LiveId" clId="{C64F4392-CD1F-4407-8668-8D9731DF3E91}" dt="2018-02-20T20:33:11.217" v="173" actId="478"/>
          <ac:spMkLst>
            <pc:docMk/>
            <pc:sldMk cId="2815145355" sldId="361"/>
            <ac:spMk id="8" creationId="{00000000-0000-0000-0000-000000000000}"/>
          </ac:spMkLst>
        </pc:spChg>
        <pc:spChg chg="del mod topLvl">
          <ac:chgData name="Сергей Кикоть" userId="49ecd420bc6173c0" providerId="LiveId" clId="{C64F4392-CD1F-4407-8668-8D9731DF3E91}" dt="2018-02-20T20:33:08.892" v="172" actId="478"/>
          <ac:spMkLst>
            <pc:docMk/>
            <pc:sldMk cId="2815145355" sldId="361"/>
            <ac:spMk id="9" creationId="{00000000-0000-0000-0000-000000000000}"/>
          </ac:spMkLst>
        </pc:spChg>
        <pc:spChg chg="mod topLvl">
          <ac:chgData name="Сергей Кикоть" userId="49ecd420bc6173c0" providerId="LiveId" clId="{C64F4392-CD1F-4407-8668-8D9731DF3E91}" dt="2018-02-20T20:34:50.235" v="203" actId="338"/>
          <ac:spMkLst>
            <pc:docMk/>
            <pc:sldMk cId="2815145355" sldId="361"/>
            <ac:spMk id="12" creationId="{00000000-0000-0000-0000-000000000000}"/>
          </ac:spMkLst>
        </pc:spChg>
        <pc:spChg chg="del mod">
          <ac:chgData name="Сергей Кикоть" userId="49ecd420bc6173c0" providerId="LiveId" clId="{C64F4392-CD1F-4407-8668-8D9731DF3E91}" dt="2018-02-20T20:22:09.234" v="50" actId="478"/>
          <ac:spMkLst>
            <pc:docMk/>
            <pc:sldMk cId="2815145355" sldId="361"/>
            <ac:spMk id="18" creationId="{00000000-0000-0000-0000-000000000000}"/>
          </ac:spMkLst>
        </pc:spChg>
        <pc:spChg chg="add mod">
          <ac:chgData name="Сергей Кикоть" userId="49ecd420bc6173c0" providerId="LiveId" clId="{C64F4392-CD1F-4407-8668-8D9731DF3E91}" dt="2018-02-20T20:36:20.252" v="224" actId="1076"/>
          <ac:spMkLst>
            <pc:docMk/>
            <pc:sldMk cId="2815145355" sldId="361"/>
            <ac:spMk id="24" creationId="{69390BDE-CE31-4141-93BB-DBCFABC5435B}"/>
          </ac:spMkLst>
        </pc:spChg>
        <pc:spChg chg="add mod">
          <ac:chgData name="Сергей Кикоть" userId="49ecd420bc6173c0" providerId="LiveId" clId="{C64F4392-CD1F-4407-8668-8D9731DF3E91}" dt="2018-02-20T20:36:24.587" v="225" actId="1076"/>
          <ac:spMkLst>
            <pc:docMk/>
            <pc:sldMk cId="2815145355" sldId="361"/>
            <ac:spMk id="25" creationId="{D38B995E-5C1D-4CFC-95F3-9AEBDAD33AAE}"/>
          </ac:spMkLst>
        </pc:spChg>
        <pc:spChg chg="add mod">
          <ac:chgData name="Сергей Кикоть" userId="49ecd420bc6173c0" providerId="LiveId" clId="{C64F4392-CD1F-4407-8668-8D9731DF3E91}" dt="2018-02-20T20:36:29.096" v="227" actId="1076"/>
          <ac:spMkLst>
            <pc:docMk/>
            <pc:sldMk cId="2815145355" sldId="361"/>
            <ac:spMk id="26" creationId="{F0881406-ACD7-4FAC-9374-549C07169497}"/>
          </ac:spMkLst>
        </pc:spChg>
        <pc:spChg chg="add mod">
          <ac:chgData name="Сергей Кикоть" userId="49ecd420bc6173c0" providerId="LiveId" clId="{C64F4392-CD1F-4407-8668-8D9731DF3E91}" dt="2018-02-20T20:36:35.688" v="228" actId="1076"/>
          <ac:spMkLst>
            <pc:docMk/>
            <pc:sldMk cId="2815145355" sldId="361"/>
            <ac:spMk id="27" creationId="{5ADB68FC-13CF-46F0-8D9B-4AA5C826B5AC}"/>
          </ac:spMkLst>
        </pc:spChg>
        <pc:grpChg chg="del mod">
          <ac:chgData name="Сергей Кикоть" userId="49ecd420bc6173c0" providerId="LiveId" clId="{C64F4392-CD1F-4407-8668-8D9731DF3E91}" dt="2018-02-20T20:26:50.125" v="58" actId="165"/>
          <ac:grpSpMkLst>
            <pc:docMk/>
            <pc:sldMk cId="2815145355" sldId="361"/>
            <ac:grpSpMk id="2" creationId="{00000000-0000-0000-0000-000000000000}"/>
          </ac:grpSpMkLst>
        </pc:grpChg>
        <pc:grpChg chg="del">
          <ac:chgData name="Сергей Кикоть" userId="49ecd420bc6173c0" providerId="LiveId" clId="{C64F4392-CD1F-4407-8668-8D9731DF3E91}" dt="2018-02-20T20:22:04.333" v="46" actId="478"/>
          <ac:grpSpMkLst>
            <pc:docMk/>
            <pc:sldMk cId="2815145355" sldId="361"/>
            <ac:grpSpMk id="3" creationId="{00000000-0000-0000-0000-000000000000}"/>
          </ac:grpSpMkLst>
        </pc:grpChg>
        <pc:grpChg chg="mod">
          <ac:chgData name="Сергей Кикоть" userId="49ecd420bc6173c0" providerId="LiveId" clId="{C64F4392-CD1F-4407-8668-8D9731DF3E91}" dt="2018-02-20T20:36:05.004" v="223" actId="1076"/>
          <ac:grpSpMkLst>
            <pc:docMk/>
            <pc:sldMk cId="2815145355" sldId="361"/>
            <ac:grpSpMk id="4" creationId="{470DD25B-4955-498D-9B9E-6C2ABEAD4F9D}"/>
          </ac:grpSpMkLst>
        </pc:grpChg>
        <pc:grpChg chg="del mod topLvl">
          <ac:chgData name="Сергей Кикоть" userId="49ecd420bc6173c0" providerId="LiveId" clId="{C64F4392-CD1F-4407-8668-8D9731DF3E91}" dt="2018-02-20T20:26:58.248" v="61" actId="165"/>
          <ac:grpSpMkLst>
            <pc:docMk/>
            <pc:sldMk cId="2815145355" sldId="361"/>
            <ac:grpSpMk id="5" creationId="{00000000-0000-0000-0000-000000000000}"/>
          </ac:grpSpMkLst>
        </pc:grpChg>
        <pc:grpChg chg="del">
          <ac:chgData name="Сергей Кикоть" userId="49ecd420bc6173c0" providerId="LiveId" clId="{C64F4392-CD1F-4407-8668-8D9731DF3E91}" dt="2018-02-20T20:22:10.081" v="51" actId="478"/>
          <ac:grpSpMkLst>
            <pc:docMk/>
            <pc:sldMk cId="2815145355" sldId="361"/>
            <ac:grpSpMk id="20" creationId="{00000000-0000-0000-0000-000000000000}"/>
          </ac:grpSpMkLst>
        </pc:grpChg>
        <pc:picChg chg="mod topLvl">
          <ac:chgData name="Сергей Кикоть" userId="49ecd420bc6173c0" providerId="LiveId" clId="{C64F4392-CD1F-4407-8668-8D9731DF3E91}" dt="2018-02-20T20:34:50.235" v="203" actId="338"/>
          <ac:picMkLst>
            <pc:docMk/>
            <pc:sldMk cId="2815145355" sldId="361"/>
            <ac:picMk id="6" creationId="{00000000-0000-0000-0000-000000000000}"/>
          </ac:picMkLst>
        </pc:picChg>
        <pc:picChg chg="del">
          <ac:chgData name="Сергей Кикоть" userId="49ecd420bc6173c0" providerId="LiveId" clId="{C64F4392-CD1F-4407-8668-8D9731DF3E91}" dt="2018-02-20T20:22:05.303" v="47" actId="478"/>
          <ac:picMkLst>
            <pc:docMk/>
            <pc:sldMk cId="2815145355" sldId="361"/>
            <ac:picMk id="23" creationId="{00000000-0000-0000-0000-000000000000}"/>
          </ac:picMkLst>
        </pc:picChg>
        <pc:picChg chg="del">
          <ac:chgData name="Сергей Кикоть" userId="49ecd420bc6173c0" providerId="LiveId" clId="{C64F4392-CD1F-4407-8668-8D9731DF3E91}" dt="2018-02-20T20:22:06.162" v="48" actId="478"/>
          <ac:picMkLst>
            <pc:docMk/>
            <pc:sldMk cId="2815145355" sldId="361"/>
            <ac:picMk id="3074" creationId="{00000000-0000-0000-0000-000000000000}"/>
          </ac:picMkLst>
        </pc:picChg>
      </pc:sldChg>
      <pc:sldChg chg="addSp modSp add">
        <pc:chgData name="Сергей Кикоть" userId="49ecd420bc6173c0" providerId="LiveId" clId="{C64F4392-CD1F-4407-8668-8D9731DF3E91}" dt="2018-02-20T20:46:24.443" v="365" actId="164"/>
        <pc:sldMkLst>
          <pc:docMk/>
          <pc:sldMk cId="2390312754" sldId="362"/>
        </pc:sldMkLst>
        <pc:spChg chg="add mod ord">
          <ac:chgData name="Сергей Кикоть" userId="49ecd420bc6173c0" providerId="LiveId" clId="{C64F4392-CD1F-4407-8668-8D9731DF3E91}" dt="2018-02-20T20:45:57.623" v="360" actId="1076"/>
          <ac:spMkLst>
            <pc:docMk/>
            <pc:sldMk cId="2390312754" sldId="362"/>
            <ac:spMk id="13" creationId="{CD6A2228-1DF6-4D66-A846-4BC507809DFB}"/>
          </ac:spMkLst>
        </pc:spChg>
        <pc:spChg chg="mod">
          <ac:chgData name="Сергей Кикоть" userId="49ecd420bc6173c0" providerId="LiveId" clId="{C64F4392-CD1F-4407-8668-8D9731DF3E91}" dt="2018-02-20T20:46:24.443" v="365" actId="164"/>
          <ac:spMkLst>
            <pc:docMk/>
            <pc:sldMk cId="2390312754" sldId="362"/>
            <ac:spMk id="24" creationId="{4D1E3D7E-99D5-4D86-84BD-FA80C7B64632}"/>
          </ac:spMkLst>
        </pc:spChg>
        <pc:spChg chg="mod">
          <ac:chgData name="Сергей Кикоть" userId="49ecd420bc6173c0" providerId="LiveId" clId="{C64F4392-CD1F-4407-8668-8D9731DF3E91}" dt="2018-02-20T20:46:14.575" v="363" actId="164"/>
          <ac:spMkLst>
            <pc:docMk/>
            <pc:sldMk cId="2390312754" sldId="362"/>
            <ac:spMk id="25" creationId="{4D1E3D7E-99D5-4D86-84BD-FA80C7B64632}"/>
          </ac:spMkLst>
        </pc:spChg>
        <pc:spChg chg="mod">
          <ac:chgData name="Сергей Кикоть" userId="49ecd420bc6173c0" providerId="LiveId" clId="{C64F4392-CD1F-4407-8668-8D9731DF3E91}" dt="2018-02-20T20:45:03.382" v="347" actId="1076"/>
          <ac:spMkLst>
            <pc:docMk/>
            <pc:sldMk cId="2390312754" sldId="362"/>
            <ac:spMk id="29" creationId="{00000000-0000-0000-0000-000000000000}"/>
          </ac:spMkLst>
        </pc:spChg>
        <pc:spChg chg="mod">
          <ac:chgData name="Сергей Кикоть" userId="49ecd420bc6173c0" providerId="LiveId" clId="{C64F4392-CD1F-4407-8668-8D9731DF3E91}" dt="2018-02-20T20:45:06.007" v="348" actId="1076"/>
          <ac:spMkLst>
            <pc:docMk/>
            <pc:sldMk cId="2390312754" sldId="362"/>
            <ac:spMk id="27651" creationId="{00000000-0000-0000-0000-000000000000}"/>
          </ac:spMkLst>
        </pc:spChg>
        <pc:grpChg chg="add mod">
          <ac:chgData name="Сергей Кикоть" userId="49ecd420bc6173c0" providerId="LiveId" clId="{C64F4392-CD1F-4407-8668-8D9731DF3E91}" dt="2018-02-20T20:46:14.575" v="363" actId="164"/>
          <ac:grpSpMkLst>
            <pc:docMk/>
            <pc:sldMk cId="2390312754" sldId="362"/>
            <ac:grpSpMk id="2" creationId="{927B4510-9760-4D7E-BD79-64DAC04F7B86}"/>
          </ac:grpSpMkLst>
        </pc:grpChg>
        <pc:grpChg chg="add mod">
          <ac:chgData name="Сергей Кикоть" userId="49ecd420bc6173c0" providerId="LiveId" clId="{C64F4392-CD1F-4407-8668-8D9731DF3E91}" dt="2018-02-20T20:46:24.443" v="365" actId="164"/>
          <ac:grpSpMkLst>
            <pc:docMk/>
            <pc:sldMk cId="2390312754" sldId="362"/>
            <ac:grpSpMk id="3" creationId="{F9EBF812-B8CB-4482-88E3-38B39B75A69B}"/>
          </ac:grpSpMkLst>
        </pc:grpChg>
        <pc:picChg chg="mod">
          <ac:chgData name="Сергей Кикоть" userId="49ecd420bc6173c0" providerId="LiveId" clId="{C64F4392-CD1F-4407-8668-8D9731DF3E91}" dt="2018-02-20T20:46:24.443" v="365" actId="164"/>
          <ac:picMkLst>
            <pc:docMk/>
            <pc:sldMk cId="2390312754" sldId="362"/>
            <ac:picMk id="28" creationId="{00000000-0000-0000-0000-000000000000}"/>
          </ac:picMkLst>
        </pc:picChg>
        <pc:picChg chg="mod">
          <ac:chgData name="Сергей Кикоть" userId="49ecd420bc6173c0" providerId="LiveId" clId="{C64F4392-CD1F-4407-8668-8D9731DF3E91}" dt="2018-02-20T20:46:14.575" v="363" actId="164"/>
          <ac:picMkLst>
            <pc:docMk/>
            <pc:sldMk cId="2390312754" sldId="362"/>
            <ac:picMk id="31" creationId="{00000000-0000-0000-0000-000000000000}"/>
          </ac:picMkLst>
        </pc:picChg>
      </pc:sldChg>
      <pc:sldChg chg="addSp delSp modSp add">
        <pc:chgData name="Сергей Кикоть" userId="49ecd420bc6173c0" providerId="LiveId" clId="{C64F4392-CD1F-4407-8668-8D9731DF3E91}" dt="2018-02-20T20:50:33.633" v="410" actId="1035"/>
        <pc:sldMkLst>
          <pc:docMk/>
          <pc:sldMk cId="805810770" sldId="363"/>
        </pc:sldMkLst>
        <pc:spChg chg="add del mod ord">
          <ac:chgData name="Сергей Кикоть" userId="49ecd420bc6173c0" providerId="LiveId" clId="{C64F4392-CD1F-4407-8668-8D9731DF3E91}" dt="2018-02-20T20:47:54.469" v="381" actId="478"/>
          <ac:spMkLst>
            <pc:docMk/>
            <pc:sldMk cId="805810770" sldId="363"/>
            <ac:spMk id="14" creationId="{DA2AFA02-2514-4D0E-A01E-BA629B73C98C}"/>
          </ac:spMkLst>
        </pc:spChg>
        <pc:spChg chg="add mod ord">
          <ac:chgData name="Сергей Кикоть" userId="49ecd420bc6173c0" providerId="LiveId" clId="{C64F4392-CD1F-4407-8668-8D9731DF3E91}" dt="2018-02-20T20:50:33.633" v="410" actId="1035"/>
          <ac:spMkLst>
            <pc:docMk/>
            <pc:sldMk cId="805810770" sldId="363"/>
            <ac:spMk id="15" creationId="{92AEEAE4-3F00-4B39-949B-EAD0E73FDA04}"/>
          </ac:spMkLst>
        </pc:spChg>
        <pc:spChg chg="mod">
          <ac:chgData name="Сергей Кикоть" userId="49ecd420bc6173c0" providerId="LiveId" clId="{C64F4392-CD1F-4407-8668-8D9731DF3E91}" dt="2018-02-20T20:49:33.854" v="394" actId="1076"/>
          <ac:spMkLst>
            <pc:docMk/>
            <pc:sldMk cId="805810770" sldId="363"/>
            <ac:spMk id="22" creationId="{4D1E3D7E-99D5-4D86-84BD-FA80C7B64632}"/>
          </ac:spMkLst>
        </pc:spChg>
        <pc:spChg chg="mod">
          <ac:chgData name="Сергей Кикоть" userId="49ecd420bc6173c0" providerId="LiveId" clId="{C64F4392-CD1F-4407-8668-8D9731DF3E91}" dt="2018-02-20T20:49:41.924" v="398" actId="1076"/>
          <ac:spMkLst>
            <pc:docMk/>
            <pc:sldMk cId="805810770" sldId="363"/>
            <ac:spMk id="23" creationId="{E763725E-43A4-4BD0-932D-CBDD9E5B8A98}"/>
          </ac:spMkLst>
        </pc:spChg>
        <pc:spChg chg="mod">
          <ac:chgData name="Сергей Кикоть" userId="49ecd420bc6173c0" providerId="LiveId" clId="{C64F4392-CD1F-4407-8668-8D9731DF3E91}" dt="2018-02-20T20:49:45.839" v="399" actId="1076"/>
          <ac:spMkLst>
            <pc:docMk/>
            <pc:sldMk cId="805810770" sldId="363"/>
            <ac:spMk id="24" creationId="{7A8B6C86-8D9D-4C52-985F-D3EEB2DEB13B}"/>
          </ac:spMkLst>
        </pc:spChg>
        <pc:spChg chg="mod">
          <ac:chgData name="Сергей Кикоть" userId="49ecd420bc6173c0" providerId="LiveId" clId="{C64F4392-CD1F-4407-8668-8D9731DF3E91}" dt="2018-02-20T20:49:57.576" v="402" actId="1076"/>
          <ac:spMkLst>
            <pc:docMk/>
            <pc:sldMk cId="805810770" sldId="363"/>
            <ac:spMk id="27651" creationId="{00000000-0000-0000-0000-000000000000}"/>
          </ac:spMkLst>
        </pc:spChg>
        <pc:picChg chg="mod">
          <ac:chgData name="Сергей Кикоть" userId="49ecd420bc6173c0" providerId="LiveId" clId="{C64F4392-CD1F-4407-8668-8D9731DF3E91}" dt="2018-02-20T20:49:35.750" v="395" actId="1076"/>
          <ac:picMkLst>
            <pc:docMk/>
            <pc:sldMk cId="805810770" sldId="363"/>
            <ac:picMk id="6" creationId="{51C9ECE4-0488-4078-A03B-CDD4A182D9F6}"/>
          </ac:picMkLst>
        </pc:picChg>
        <pc:picChg chg="mod">
          <ac:chgData name="Сергей Кикоть" userId="49ecd420bc6173c0" providerId="LiveId" clId="{C64F4392-CD1F-4407-8668-8D9731DF3E91}" dt="2018-02-20T20:49:30.418" v="393" actId="1076"/>
          <ac:picMkLst>
            <pc:docMk/>
            <pc:sldMk cId="805810770" sldId="363"/>
            <ac:picMk id="13" creationId="{F407C8AB-8B24-4338-9587-46475481182E}"/>
          </ac:picMkLst>
        </pc:picChg>
      </pc:sldChg>
      <pc:sldChg chg="addSp delSp modSp add">
        <pc:chgData name="Сергей Кикоть" userId="49ecd420bc6173c0" providerId="LiveId" clId="{C64F4392-CD1F-4407-8668-8D9731DF3E91}" dt="2018-02-20T21:10:02.395" v="519" actId="14100"/>
        <pc:sldMkLst>
          <pc:docMk/>
          <pc:sldMk cId="1525432875" sldId="364"/>
        </pc:sldMkLst>
        <pc:spChg chg="mod">
          <ac:chgData name="Сергей Кикоть" userId="49ecd420bc6173c0" providerId="LiveId" clId="{C64F4392-CD1F-4407-8668-8D9731DF3E91}" dt="2018-02-20T20:52:05.341" v="426" actId="1076"/>
          <ac:spMkLst>
            <pc:docMk/>
            <pc:sldMk cId="1525432875" sldId="364"/>
            <ac:spMk id="12" creationId="{2A0823FD-E97E-4AF6-B65B-4581C06BBA69}"/>
          </ac:spMkLst>
        </pc:spChg>
        <pc:spChg chg="add mod ord">
          <ac:chgData name="Сергей Кикоть" userId="49ecd420bc6173c0" providerId="LiveId" clId="{C64F4392-CD1F-4407-8668-8D9731DF3E91}" dt="2018-02-20T21:10:02.395" v="519" actId="14100"/>
          <ac:spMkLst>
            <pc:docMk/>
            <pc:sldMk cId="1525432875" sldId="364"/>
            <ac:spMk id="13" creationId="{5D6356CE-E8EE-4EEE-AD2A-4B48EA6AB055}"/>
          </ac:spMkLst>
        </pc:spChg>
        <pc:spChg chg="mod">
          <ac:chgData name="Сергей Кикоть" userId="49ecd420bc6173c0" providerId="LiveId" clId="{C64F4392-CD1F-4407-8668-8D9731DF3E91}" dt="2018-02-20T20:52:28.194" v="430" actId="1076"/>
          <ac:spMkLst>
            <pc:docMk/>
            <pc:sldMk cId="1525432875" sldId="364"/>
            <ac:spMk id="15" creationId="{991890A5-4F5D-4DB4-A5E8-296B62AB6E76}"/>
          </ac:spMkLst>
        </pc:spChg>
        <pc:spChg chg="mod">
          <ac:chgData name="Сергей Кикоть" userId="49ecd420bc6173c0" providerId="LiveId" clId="{C64F4392-CD1F-4407-8668-8D9731DF3E91}" dt="2018-02-20T20:52:40.614" v="435" actId="1076"/>
          <ac:spMkLst>
            <pc:docMk/>
            <pc:sldMk cId="1525432875" sldId="364"/>
            <ac:spMk id="16" creationId="{A37C7566-A04B-44D8-A67B-8A79CCEBB579}"/>
          </ac:spMkLst>
        </pc:spChg>
        <pc:spChg chg="mod">
          <ac:chgData name="Сергей Кикоть" userId="49ecd420bc6173c0" providerId="LiveId" clId="{C64F4392-CD1F-4407-8668-8D9731DF3E91}" dt="2018-02-20T20:52:00.293" v="425" actId="1076"/>
          <ac:spMkLst>
            <pc:docMk/>
            <pc:sldMk cId="1525432875" sldId="364"/>
            <ac:spMk id="27651" creationId="{00000000-0000-0000-0000-000000000000}"/>
          </ac:spMkLst>
        </pc:spChg>
        <pc:picChg chg="add del mod">
          <ac:chgData name="Сергей Кикоть" userId="49ecd420bc6173c0" providerId="LiveId" clId="{C64F4392-CD1F-4407-8668-8D9731DF3E91}" dt="2018-02-20T20:52:29.708" v="431" actId="1076"/>
          <ac:picMkLst>
            <pc:docMk/>
            <pc:sldMk cId="1525432875" sldId="364"/>
            <ac:picMk id="11" creationId="{F17CF42C-BCC0-410E-B56B-401348E38841}"/>
          </ac:picMkLst>
        </pc:picChg>
        <pc:picChg chg="mod">
          <ac:chgData name="Сергей Кикоть" userId="49ecd420bc6173c0" providerId="LiveId" clId="{C64F4392-CD1F-4407-8668-8D9731DF3E91}" dt="2018-02-20T20:52:21.443" v="429" actId="1076"/>
          <ac:picMkLst>
            <pc:docMk/>
            <pc:sldMk cId="1525432875" sldId="364"/>
            <ac:picMk id="14" creationId="{F593B6D8-DE9D-4524-B5DA-C22A1EA30CDB}"/>
          </ac:picMkLst>
        </pc:picChg>
      </pc:sldChg>
      <pc:sldChg chg="add">
        <pc:chgData name="Сергей Кикоть" userId="49ecd420bc6173c0" providerId="LiveId" clId="{C64F4392-CD1F-4407-8668-8D9731DF3E91}" dt="2018-02-20T20:54:03.296" v="437"/>
        <pc:sldMkLst>
          <pc:docMk/>
          <pc:sldMk cId="629348810" sldId="365"/>
        </pc:sldMkLst>
      </pc:sldChg>
      <pc:sldChg chg="add">
        <pc:chgData name="Сергей Кикоть" userId="49ecd420bc6173c0" providerId="LiveId" clId="{C64F4392-CD1F-4407-8668-8D9731DF3E91}" dt="2018-02-20T20:54:08.265" v="438"/>
        <pc:sldMkLst>
          <pc:docMk/>
          <pc:sldMk cId="934414571" sldId="366"/>
        </pc:sldMkLst>
      </pc:sldChg>
      <pc:sldChg chg="addSp delSp modSp add">
        <pc:chgData name="Сергей Кикоть" userId="49ecd420bc6173c0" providerId="LiveId" clId="{C64F4392-CD1F-4407-8668-8D9731DF3E91}" dt="2018-02-20T21:06:18.831" v="500"/>
        <pc:sldMkLst>
          <pc:docMk/>
          <pc:sldMk cId="609599186" sldId="367"/>
        </pc:sldMkLst>
        <pc:spChg chg="topLvl">
          <ac:chgData name="Сергей Кикоть" userId="49ecd420bc6173c0" providerId="LiveId" clId="{C64F4392-CD1F-4407-8668-8D9731DF3E91}" dt="2018-02-20T21:01:06.468" v="486" actId="478"/>
          <ac:spMkLst>
            <pc:docMk/>
            <pc:sldMk cId="609599186" sldId="367"/>
            <ac:spMk id="12" creationId="{B90580E5-187D-4155-8289-9CE75F630E23}"/>
          </ac:spMkLst>
        </pc:spChg>
        <pc:spChg chg="del">
          <ac:chgData name="Сергей Кикоть" userId="49ecd420bc6173c0" providerId="LiveId" clId="{C64F4392-CD1F-4407-8668-8D9731DF3E91}" dt="2018-02-20T21:01:06.468" v="486" actId="478"/>
          <ac:spMkLst>
            <pc:docMk/>
            <pc:sldMk cId="609599186" sldId="367"/>
            <ac:spMk id="15" creationId="{ECF21492-9AE2-4BD8-ABFE-802629A7A0F8}"/>
          </ac:spMkLst>
        </pc:spChg>
        <pc:spChg chg="del">
          <ac:chgData name="Сергей Кикоть" userId="49ecd420bc6173c0" providerId="LiveId" clId="{C64F4392-CD1F-4407-8668-8D9731DF3E91}" dt="2018-02-20T21:01:06.468" v="486" actId="478"/>
          <ac:spMkLst>
            <pc:docMk/>
            <pc:sldMk cId="609599186" sldId="367"/>
            <ac:spMk id="16" creationId="{B424F899-A787-48B5-9A0A-97E3C8A0E13D}"/>
          </ac:spMkLst>
        </pc:spChg>
        <pc:spChg chg="add mod">
          <ac:chgData name="Сергей Кикоть" userId="49ecd420bc6173c0" providerId="LiveId" clId="{C64F4392-CD1F-4407-8668-8D9731DF3E91}" dt="2018-02-20T21:00:22.017" v="485" actId="20577"/>
          <ac:spMkLst>
            <pc:docMk/>
            <pc:sldMk cId="609599186" sldId="367"/>
            <ac:spMk id="17" creationId="{3DA7A795-51F0-4270-91B3-34817D74F90B}"/>
          </ac:spMkLst>
        </pc:spChg>
        <pc:spChg chg="del mod">
          <ac:chgData name="Сергей Кикоть" userId="49ecd420bc6173c0" providerId="LiveId" clId="{C64F4392-CD1F-4407-8668-8D9731DF3E91}" dt="2018-02-20T21:00:01.353" v="460" actId="478"/>
          <ac:spMkLst>
            <pc:docMk/>
            <pc:sldMk cId="609599186" sldId="367"/>
            <ac:spMk id="16387" creationId="{00000000-0000-0000-0000-000000000000}"/>
          </ac:spMkLst>
        </pc:spChg>
        <pc:grpChg chg="add del mod">
          <ac:chgData name="Сергей Кикоть" userId="49ecd420bc6173c0" providerId="LiveId" clId="{C64F4392-CD1F-4407-8668-8D9731DF3E91}" dt="2018-02-20T21:01:06.468" v="486" actId="478"/>
          <ac:grpSpMkLst>
            <pc:docMk/>
            <pc:sldMk cId="609599186" sldId="367"/>
            <ac:grpSpMk id="11" creationId="{417E14AE-52F6-4561-B876-AD745DD4D902}"/>
          </ac:grpSpMkLst>
        </pc:grpChg>
        <pc:grpChg chg="del">
          <ac:chgData name="Сергей Кикоть" userId="49ecd420bc6173c0" providerId="LiveId" clId="{C64F4392-CD1F-4407-8668-8D9731DF3E91}" dt="2018-02-20T21:01:06.468" v="486" actId="478"/>
          <ac:grpSpMkLst>
            <pc:docMk/>
            <pc:sldMk cId="609599186" sldId="367"/>
            <ac:grpSpMk id="13" creationId="{1429C4ED-A281-42C8-A334-6042B972E62D}"/>
          </ac:grpSpMkLst>
        </pc:grpChg>
        <pc:grpChg chg="del">
          <ac:chgData name="Сергей Кикоть" userId="49ecd420bc6173c0" providerId="LiveId" clId="{C64F4392-CD1F-4407-8668-8D9731DF3E91}" dt="2018-02-20T20:58:36.545" v="445" actId="478"/>
          <ac:grpSpMkLst>
            <pc:docMk/>
            <pc:sldMk cId="609599186" sldId="367"/>
            <ac:grpSpMk id="16386" creationId="{00000000-0000-0000-0000-000000000000}"/>
          </ac:grpSpMkLst>
        </pc:grpChg>
        <pc:picChg chg="add mod">
          <ac:chgData name="Сергей Кикоть" userId="49ecd420bc6173c0" providerId="LiveId" clId="{C64F4392-CD1F-4407-8668-8D9731DF3E91}" dt="2018-02-20T21:05:22.542" v="494" actId="1076"/>
          <ac:picMkLst>
            <pc:docMk/>
            <pc:sldMk cId="609599186" sldId="367"/>
            <ac:picMk id="2" creationId="{59998012-3C1A-4553-85E4-6906C1CE3F55}"/>
          </ac:picMkLst>
        </pc:picChg>
        <pc:picChg chg="add del mod">
          <ac:chgData name="Сергей Кикоть" userId="49ecd420bc6173c0" providerId="LiveId" clId="{C64F4392-CD1F-4407-8668-8D9731DF3E91}" dt="2018-02-20T21:06:09.124" v="498" actId="478"/>
          <ac:picMkLst>
            <pc:docMk/>
            <pc:sldMk cId="609599186" sldId="367"/>
            <ac:picMk id="3" creationId="{6DB62797-54C2-4C56-9EFA-02C2CE181931}"/>
          </ac:picMkLst>
        </pc:picChg>
        <pc:picChg chg="add del">
          <ac:chgData name="Сергей Кикоть" userId="49ecd420bc6173c0" providerId="LiveId" clId="{C64F4392-CD1F-4407-8668-8D9731DF3E91}" dt="2018-02-20T21:06:18.831" v="500"/>
          <ac:picMkLst>
            <pc:docMk/>
            <pc:sldMk cId="609599186" sldId="367"/>
            <ac:picMk id="4" creationId="{5072C6A3-7D6B-4966-A52A-FDB5570A2F9B}"/>
          </ac:picMkLst>
        </pc:picChg>
        <pc:picChg chg="add mod modCrop">
          <ac:chgData name="Сергей Кикоть" userId="49ecd420bc6173c0" providerId="LiveId" clId="{C64F4392-CD1F-4407-8668-8D9731DF3E91}" dt="2018-02-20T21:00:09.648" v="464" actId="1076"/>
          <ac:picMkLst>
            <pc:docMk/>
            <pc:sldMk cId="609599186" sldId="367"/>
            <ac:picMk id="7" creationId="{0C6B8BC8-C710-4DA8-88B6-F78BB71D235E}"/>
          </ac:picMkLst>
        </pc:picChg>
        <pc:picChg chg="add">
          <ac:chgData name="Сергей Кикоть" userId="49ecd420bc6173c0" providerId="LiveId" clId="{C64F4392-CD1F-4407-8668-8D9731DF3E91}" dt="2018-02-20T20:58:29.570" v="443"/>
          <ac:picMkLst>
            <pc:docMk/>
            <pc:sldMk cId="609599186" sldId="367"/>
            <ac:picMk id="10" creationId="{025C0DA1-3359-4F86-8EFF-F89EF2774C10}"/>
          </ac:picMkLst>
        </pc:picChg>
        <pc:picChg chg="del topLvl">
          <ac:chgData name="Сергей Кикоть" userId="49ecd420bc6173c0" providerId="LiveId" clId="{C64F4392-CD1F-4407-8668-8D9731DF3E91}" dt="2018-02-20T21:01:06.468" v="486" actId="478"/>
          <ac:picMkLst>
            <pc:docMk/>
            <pc:sldMk cId="609599186" sldId="367"/>
            <ac:picMk id="14" creationId="{16C1CF5A-84E4-42B6-B0C7-175D816C02A5}"/>
          </ac:picMkLst>
        </pc:picChg>
      </pc:sldChg>
      <pc:sldChg chg="addSp delSp modSp add">
        <pc:chgData name="Сергей Кикоть" userId="49ecd420bc6173c0" providerId="LiveId" clId="{C64F4392-CD1F-4407-8668-8D9731DF3E91}" dt="2018-02-20T21:11:26.351" v="542" actId="1076"/>
        <pc:sldMkLst>
          <pc:docMk/>
          <pc:sldMk cId="1393975083" sldId="368"/>
        </pc:sldMkLst>
        <pc:spChg chg="mod">
          <ac:chgData name="Сергей Кикоть" userId="49ecd420bc6173c0" providerId="LiveId" clId="{C64F4392-CD1F-4407-8668-8D9731DF3E91}" dt="2018-02-20T21:10:39.460" v="533" actId="1076"/>
          <ac:spMkLst>
            <pc:docMk/>
            <pc:sldMk cId="1393975083" sldId="368"/>
            <ac:spMk id="16" creationId="{00000000-0000-0000-0000-000000000000}"/>
          </ac:spMkLst>
        </pc:spChg>
        <pc:spChg chg="mod">
          <ac:chgData name="Сергей Кикоть" userId="49ecd420bc6173c0" providerId="LiveId" clId="{C64F4392-CD1F-4407-8668-8D9731DF3E91}" dt="2018-02-20T21:10:43.761" v="534" actId="1076"/>
          <ac:spMkLst>
            <pc:docMk/>
            <pc:sldMk cId="1393975083" sldId="368"/>
            <ac:spMk id="17" creationId="{00000000-0000-0000-0000-000000000000}"/>
          </ac:spMkLst>
        </pc:spChg>
        <pc:spChg chg="mod">
          <ac:chgData name="Сергей Кикоть" userId="49ecd420bc6173c0" providerId="LiveId" clId="{C64F4392-CD1F-4407-8668-8D9731DF3E91}" dt="2018-02-20T21:10:46.617" v="535" actId="1076"/>
          <ac:spMkLst>
            <pc:docMk/>
            <pc:sldMk cId="1393975083" sldId="368"/>
            <ac:spMk id="19" creationId="{00000000-0000-0000-0000-000000000000}"/>
          </ac:spMkLst>
        </pc:spChg>
        <pc:spChg chg="mod">
          <ac:chgData name="Сергей Кикоть" userId="49ecd420bc6173c0" providerId="LiveId" clId="{C64F4392-CD1F-4407-8668-8D9731DF3E91}" dt="2018-02-20T21:09:40.255" v="508" actId="1076"/>
          <ac:spMkLst>
            <pc:docMk/>
            <pc:sldMk cId="1393975083" sldId="368"/>
            <ac:spMk id="20" creationId="{00000000-0000-0000-0000-000000000000}"/>
          </ac:spMkLst>
        </pc:spChg>
        <pc:spChg chg="add mod ord">
          <ac:chgData name="Сергей Кикоть" userId="49ecd420bc6173c0" providerId="LiveId" clId="{C64F4392-CD1F-4407-8668-8D9731DF3E91}" dt="2018-02-20T21:10:32.455" v="529" actId="1076"/>
          <ac:spMkLst>
            <pc:docMk/>
            <pc:sldMk cId="1393975083" sldId="368"/>
            <ac:spMk id="21" creationId="{2A8FD6B8-13B0-4EB8-B1CB-FF0D86683C6C}"/>
          </ac:spMkLst>
        </pc:spChg>
        <pc:grpChg chg="del">
          <ac:chgData name="Сергей Кикоть" userId="49ecd420bc6173c0" providerId="LiveId" clId="{C64F4392-CD1F-4407-8668-8D9731DF3E91}" dt="2018-02-20T21:11:16.904" v="537" actId="478"/>
          <ac:grpSpMkLst>
            <pc:docMk/>
            <pc:sldMk cId="1393975083" sldId="368"/>
            <ac:grpSpMk id="10" creationId="{00000000-0000-0000-0000-000000000000}"/>
          </ac:grpSpMkLst>
        </pc:grpChg>
        <pc:picChg chg="mod">
          <ac:chgData name="Сергей Кикоть" userId="49ecd420bc6173c0" providerId="LiveId" clId="{C64F4392-CD1F-4407-8668-8D9731DF3E91}" dt="2018-02-20T21:10:33.813" v="530" actId="1076"/>
          <ac:picMkLst>
            <pc:docMk/>
            <pc:sldMk cId="1393975083" sldId="368"/>
            <ac:picMk id="14" creationId="{00000000-0000-0000-0000-000000000000}"/>
          </ac:picMkLst>
        </pc:picChg>
        <pc:picChg chg="mod">
          <ac:chgData name="Сергей Кикоть" userId="49ecd420bc6173c0" providerId="LiveId" clId="{C64F4392-CD1F-4407-8668-8D9731DF3E91}" dt="2018-02-20T21:10:35.126" v="531" actId="1076"/>
          <ac:picMkLst>
            <pc:docMk/>
            <pc:sldMk cId="1393975083" sldId="368"/>
            <ac:picMk id="15" creationId="{00000000-0000-0000-0000-000000000000}"/>
          </ac:picMkLst>
        </pc:picChg>
        <pc:picChg chg="mod">
          <ac:chgData name="Сергей Кикоть" userId="49ecd420bc6173c0" providerId="LiveId" clId="{C64F4392-CD1F-4407-8668-8D9731DF3E91}" dt="2018-02-20T21:10:57.919" v="536" actId="1076"/>
          <ac:picMkLst>
            <pc:docMk/>
            <pc:sldMk cId="1393975083" sldId="368"/>
            <ac:picMk id="18" creationId="{00000000-0000-0000-0000-000000000000}"/>
          </ac:picMkLst>
        </pc:picChg>
        <pc:picChg chg="add mod">
          <ac:chgData name="Сергей Кикоть" userId="49ecd420bc6173c0" providerId="LiveId" clId="{C64F4392-CD1F-4407-8668-8D9731DF3E91}" dt="2018-02-20T21:11:26.351" v="542" actId="1076"/>
          <ac:picMkLst>
            <pc:docMk/>
            <pc:sldMk cId="1393975083" sldId="368"/>
            <ac:picMk id="22" creationId="{9DDF6D6C-5F98-4E42-BC9B-494E89623382}"/>
          </ac:picMkLst>
        </pc:picChg>
      </pc:sldChg>
    </pc:docChg>
  </pc:docChgLst>
  <pc:docChgLst>
    <pc:chgData name="Сергей Кикоть" userId="49ecd420bc6173c0" providerId="LiveId" clId="{60F84739-D372-4766-BBD7-8EB66147D8AE}"/>
  </pc:docChgLst>
  <pc:docChgLst>
    <pc:chgData name="Сергей Кикоть" userId="49ecd420bc6173c0" providerId="LiveId" clId="{0C54A62E-F20E-4CF5-9077-0E3330FA0322}"/>
    <pc:docChg chg="undo custSel addSld delSld modSld sldOrd">
      <pc:chgData name="Сергей Кикоть" userId="49ecd420bc6173c0" providerId="LiveId" clId="{0C54A62E-F20E-4CF5-9077-0E3330FA0322}" dt="2018-01-28T10:52:23.273" v="251" actId="478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214758-3AE2-447B-8FE7-FF4BCAC6ACF0}" type="datetimeFigureOut">
              <a:rPr lang="ru-RU" altLang="ru-RU"/>
              <a:pPr>
                <a:defRPr/>
              </a:pPr>
              <a:t>30.11.2021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33806C-FAC4-4D5A-9EE5-B283BDA37E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3223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A2DDE-6CD6-4C51-B5B6-5421CE1A382A}" type="datetimeFigureOut">
              <a:rPr lang="ru-RU" altLang="ru-RU"/>
              <a:pPr>
                <a:defRPr/>
              </a:pPr>
              <a:t>30.11.2021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182D1B-C1C8-4AB6-9807-802BECFC40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01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945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2636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4702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1148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5794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069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935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056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519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4793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6617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7366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0792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3627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3881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1301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2334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0793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377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9950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7676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885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7347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19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244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493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2185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5995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82D1B-C1C8-4AB6-9807-802BECFC40A5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604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F531F-D6DE-4C67-A0C2-8205ED980F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D0365-FB03-4AF6-BDE0-6DD11EFEBF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1A0CA-BD1A-4662-934A-6C5CD36DA9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6F9BC-F736-4F1F-9CAE-D079957043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CC7F2-C757-40C4-BE47-4FF0FAD4E7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093A3-FFE8-4912-A9AC-3E7F43B87C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C71DD-DD6C-476A-97EA-5B66093D7C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C20A2-111A-4B17-9C68-E804B18639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58BCF-FC33-4E1B-82C4-902A320AF7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7A37-2E1C-4C3E-B966-B891DBB96A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58978-B3DE-4D8F-A996-AACEB9FE90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8C1C4-C223-416E-96E1-FDD1EB73FE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2B4FF-6BAB-4D70-83AE-23682A939C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jpg"/><Relationship Id="rId5" Type="http://schemas.openxmlformats.org/officeDocument/2006/relationships/image" Target="../media/image10.png"/><Relationship Id="rId15" Type="http://schemas.openxmlformats.org/officeDocument/2006/relationships/image" Target="../media/image60.jpg"/><Relationship Id="rId10" Type="http://schemas.openxmlformats.org/officeDocument/2006/relationships/image" Target="../media/image17.jpg"/><Relationship Id="rId4" Type="http://schemas.openxmlformats.org/officeDocument/2006/relationships/image" Target="../media/image14.jp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82.jp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12" Type="http://schemas.openxmlformats.org/officeDocument/2006/relationships/image" Target="../media/image8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0.jpg"/><Relationship Id="rId5" Type="http://schemas.openxmlformats.org/officeDocument/2006/relationships/image" Target="../media/image12.png"/><Relationship Id="rId15" Type="http://schemas.openxmlformats.org/officeDocument/2006/relationships/image" Target="../media/image84.jpg"/><Relationship Id="rId10" Type="http://schemas.openxmlformats.org/officeDocument/2006/relationships/image" Target="../media/image79.jpg"/><Relationship Id="rId4" Type="http://schemas.openxmlformats.org/officeDocument/2006/relationships/image" Target="../media/image11.png"/><Relationship Id="rId9" Type="http://schemas.openxmlformats.org/officeDocument/2006/relationships/image" Target="../media/image78.jpg"/><Relationship Id="rId14" Type="http://schemas.openxmlformats.org/officeDocument/2006/relationships/image" Target="../media/image8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94.jp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2.jpg"/><Relationship Id="rId5" Type="http://schemas.openxmlformats.org/officeDocument/2006/relationships/image" Target="../media/image12.png"/><Relationship Id="rId10" Type="http://schemas.openxmlformats.org/officeDocument/2006/relationships/image" Target="../media/image81.jpg"/><Relationship Id="rId4" Type="http://schemas.openxmlformats.org/officeDocument/2006/relationships/image" Target="../media/image11.png"/><Relationship Id="rId9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4.jpg"/><Relationship Id="rId3" Type="http://schemas.openxmlformats.org/officeDocument/2006/relationships/image" Target="../media/image3.png"/><Relationship Id="rId7" Type="http://schemas.openxmlformats.org/officeDocument/2006/relationships/image" Target="../media/image77.jpg"/><Relationship Id="rId12" Type="http://schemas.openxmlformats.org/officeDocument/2006/relationships/image" Target="../media/image8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2.jpg"/><Relationship Id="rId5" Type="http://schemas.openxmlformats.org/officeDocument/2006/relationships/image" Target="../media/image12.png"/><Relationship Id="rId10" Type="http://schemas.openxmlformats.org/officeDocument/2006/relationships/image" Target="../media/image80.jpg"/><Relationship Id="rId4" Type="http://schemas.openxmlformats.org/officeDocument/2006/relationships/image" Target="../media/image11.png"/><Relationship Id="rId9" Type="http://schemas.openxmlformats.org/officeDocument/2006/relationships/image" Target="../media/image93.png"/><Relationship Id="rId14" Type="http://schemas.openxmlformats.org/officeDocument/2006/relationships/image" Target="../media/image1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02.tif"/><Relationship Id="rId7" Type="http://schemas.openxmlformats.org/officeDocument/2006/relationships/image" Target="../media/image6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35.png"/><Relationship Id="rId5" Type="http://schemas.openxmlformats.org/officeDocument/2006/relationships/image" Target="../media/image91.png"/><Relationship Id="rId10" Type="http://schemas.openxmlformats.org/officeDocument/2006/relationships/image" Target="../media/image3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971800"/>
            <a:ext cx="3314700" cy="17049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800" y="5744563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Благодаря этому режиму кондиционер </a:t>
            </a:r>
            <a:r>
              <a:rPr lang="en-US" sz="1400" dirty="0" smtClean="0"/>
              <a:t>CHERBROOKE</a:t>
            </a:r>
            <a:r>
              <a:rPr lang="ru-RU" sz="1400" dirty="0" smtClean="0"/>
              <a:t> </a:t>
            </a:r>
            <a:r>
              <a:rPr lang="ru-RU" sz="1400" dirty="0"/>
              <a:t>учитывает разницу температур, которая возникает в помещении, и перестает охлаждать воздух в тот момент, когда температура внизу помещения, а не вверху, достигнет заданного значения. Функция температурной компенсации снижает риск возникновения простуды из-за переохлаждения.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2633" y="4795170"/>
            <a:ext cx="32962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Режим </a:t>
            </a:r>
            <a:r>
              <a:rPr lang="ru-RU" sz="1400" dirty="0">
                <a:solidFill>
                  <a:srgbClr val="FF0000"/>
                </a:solidFill>
              </a:rPr>
              <a:t>температурной компенсации действует по </a:t>
            </a:r>
            <a:r>
              <a:rPr lang="ru-RU" sz="1400" dirty="0" smtClean="0">
                <a:solidFill>
                  <a:srgbClr val="FF0000"/>
                </a:solidFill>
              </a:rPr>
              <a:t>умолчанию, </a:t>
            </a:r>
            <a:r>
              <a:rPr lang="ru-RU" sz="1400" dirty="0">
                <a:solidFill>
                  <a:srgbClr val="FF0000"/>
                </a:solidFill>
              </a:rPr>
              <a:t>значение установлено производителем и составляет 2°С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44" y="2133600"/>
            <a:ext cx="4565503" cy="36814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317350"/>
            <a:ext cx="1688062" cy="591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832" y="1302905"/>
            <a:ext cx="866775" cy="7810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438400" y="1569197"/>
            <a:ext cx="518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Функция </a:t>
            </a:r>
            <a:r>
              <a:rPr lang="ru-RU" sz="2000" b="1" dirty="0">
                <a:solidFill>
                  <a:srgbClr val="C00000"/>
                </a:solidFill>
              </a:rPr>
              <a:t>температурной </a:t>
            </a:r>
            <a:r>
              <a:rPr lang="ru-RU" sz="2000" b="1" dirty="0" smtClean="0">
                <a:solidFill>
                  <a:srgbClr val="C00000"/>
                </a:solidFill>
              </a:rPr>
              <a:t>компенсации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dirty="0">
                <a:solidFill>
                  <a:srgbClr val="C00000"/>
                </a:solidFill>
              </a:rPr>
              <a:t>защита от простуды)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000" y="1753132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Функция </a:t>
            </a:r>
            <a:r>
              <a:rPr lang="en-US" sz="2000" b="1" dirty="0">
                <a:solidFill>
                  <a:srgbClr val="C00000"/>
                </a:solidFill>
              </a:rPr>
              <a:t>Follow me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3242"/>
            <a:ext cx="1958105" cy="455398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 bwMode="auto">
          <a:xfrm>
            <a:off x="1606663" y="5029200"/>
            <a:ext cx="450737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1152" y="2307130"/>
            <a:ext cx="3581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При включении этой функции кондиционер ориентируется на датчик температуры, который расположен в пульте дистанционного управления и прекращает работу на обогрев или охлаждение когда получает сигнал от пульта о том, что уровень температуры в зоне нахождения пульта достиг установленного значения.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41152" y="5401402"/>
            <a:ext cx="640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Для работы функции </a:t>
            </a:r>
            <a:r>
              <a:rPr lang="ru-RU" sz="1400" dirty="0" err="1"/>
              <a:t>Follow</a:t>
            </a:r>
            <a:r>
              <a:rPr lang="ru-RU" sz="1400" dirty="0"/>
              <a:t> </a:t>
            </a:r>
            <a:r>
              <a:rPr lang="ru-RU" sz="1400" dirty="0" err="1"/>
              <a:t>me</a:t>
            </a:r>
            <a:r>
              <a:rPr lang="ru-RU" sz="1400" dirty="0"/>
              <a:t> </a:t>
            </a:r>
            <a:r>
              <a:rPr lang="ru-RU" sz="1400" dirty="0" smtClean="0"/>
              <a:t>необходимо</a:t>
            </a:r>
            <a:r>
              <a:rPr lang="en-US" sz="1400" dirty="0"/>
              <a:t>,</a:t>
            </a:r>
            <a:r>
              <a:rPr lang="ru-RU" sz="1400" dirty="0" smtClean="0"/>
              <a:t> </a:t>
            </a:r>
            <a:r>
              <a:rPr lang="ru-RU" sz="1400" dirty="0"/>
              <a:t>чтобы пульт находился в зоне прямой видимости кондиционера, т.к. он передает сигнал кондиционеру каждые 3 минуты. Если </a:t>
            </a:r>
            <a:r>
              <a:rPr lang="ru-RU" sz="1400" dirty="0" smtClean="0"/>
              <a:t>кондиционер не получит </a:t>
            </a:r>
            <a:r>
              <a:rPr lang="ru-RU" sz="1400" dirty="0"/>
              <a:t>отклика о том, что температура достигла заданных значений, кондиционер </a:t>
            </a:r>
            <a:r>
              <a:rPr lang="ru-RU" sz="1400" dirty="0" smtClean="0"/>
              <a:t>через </a:t>
            </a:r>
            <a:r>
              <a:rPr lang="ru-RU" sz="1400" dirty="0"/>
              <a:t>7 минут после пропажи пульта, функция </a:t>
            </a:r>
            <a:r>
              <a:rPr lang="ru-RU" sz="1400" dirty="0" err="1"/>
              <a:t>Follow</a:t>
            </a:r>
            <a:r>
              <a:rPr lang="ru-RU" sz="1400" dirty="0"/>
              <a:t> </a:t>
            </a:r>
            <a:r>
              <a:rPr lang="ru-RU" sz="1400" dirty="0" err="1"/>
              <a:t>me</a:t>
            </a:r>
            <a:r>
              <a:rPr lang="ru-RU" sz="1400" dirty="0"/>
              <a:t> выключится. </a:t>
            </a:r>
            <a:endParaRPr lang="ru-RU" sz="1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2541152" y="4461551"/>
            <a:ext cx="3699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rgbClr val="FF0000"/>
                </a:solidFill>
              </a:rPr>
              <a:t>Follow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me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нужно активировать каждый раз, когда включается кондиционер. 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419" y="1968361"/>
            <a:ext cx="2369381" cy="15570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161" y="3657798"/>
            <a:ext cx="2213154" cy="174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000" y="1753132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Функция САМООЧИСТКА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3242"/>
            <a:ext cx="1958105" cy="455398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 bwMode="auto">
          <a:xfrm>
            <a:off x="909315" y="5029200"/>
            <a:ext cx="450737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951330"/>
            <a:ext cx="2028825" cy="1295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9105" y="4587678"/>
            <a:ext cx="68048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404040"/>
                </a:solidFill>
                <a:latin typeface="Roboto"/>
              </a:rPr>
              <a:t>Д</a:t>
            </a:r>
            <a:r>
              <a:rPr lang="ru-RU" sz="1400" b="1" u="sng" dirty="0" smtClean="0">
                <a:solidFill>
                  <a:srgbClr val="404040"/>
                </a:solidFill>
                <a:latin typeface="Roboto"/>
              </a:rPr>
              <a:t>анный </a:t>
            </a:r>
            <a:r>
              <a:rPr lang="ru-RU" sz="1400" b="1" u="sng" dirty="0">
                <a:solidFill>
                  <a:srgbClr val="404040"/>
                </a:solidFill>
                <a:latin typeface="Roboto"/>
              </a:rPr>
              <a:t>режим может активироваться</a:t>
            </a:r>
            <a:r>
              <a:rPr lang="ru-RU" sz="1400" u="sng" dirty="0" smtClean="0">
                <a:solidFill>
                  <a:srgbClr val="404040"/>
                </a:solidFill>
                <a:latin typeface="Roboto"/>
              </a:rPr>
              <a:t>:</a:t>
            </a:r>
          </a:p>
          <a:p>
            <a:endParaRPr lang="ru-RU" sz="1400" dirty="0">
              <a:solidFill>
                <a:srgbClr val="404040"/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404040"/>
                </a:solidFill>
                <a:latin typeface="Roboto"/>
              </a:rPr>
              <a:t> </a:t>
            </a:r>
            <a:r>
              <a:rPr lang="ru-RU" sz="1400" b="1" u="sng" dirty="0" smtClean="0">
                <a:solidFill>
                  <a:srgbClr val="404040"/>
                </a:solidFill>
                <a:latin typeface="Roboto"/>
              </a:rPr>
              <a:t>автоматически</a:t>
            </a:r>
            <a:r>
              <a:rPr lang="ru-RU" sz="1400" dirty="0" smtClean="0">
                <a:solidFill>
                  <a:srgbClr val="404040"/>
                </a:solidFill>
                <a:latin typeface="Roboto"/>
              </a:rPr>
              <a:t> </a:t>
            </a:r>
            <a:r>
              <a:rPr lang="ru-RU" sz="1400" dirty="0">
                <a:solidFill>
                  <a:srgbClr val="404040"/>
                </a:solidFill>
                <a:latin typeface="Roboto"/>
              </a:rPr>
              <a:t>(после одноразовой активации с ПДУ), при каждом выключении кондиционера (при этом на внутреннем блоке жалюзи закрываются, но вентилятор продолжает работать еще 10~20 мин. вентилируя и просушивая теплообменник).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404040"/>
                </a:solidFill>
                <a:latin typeface="Roboto"/>
              </a:rPr>
              <a:t> </a:t>
            </a:r>
            <a:r>
              <a:rPr lang="ru-RU" sz="1400" b="1" u="sng" dirty="0" smtClean="0">
                <a:solidFill>
                  <a:srgbClr val="404040"/>
                </a:solidFill>
                <a:latin typeface="Roboto"/>
              </a:rPr>
              <a:t>принудительно</a:t>
            </a:r>
            <a:r>
              <a:rPr lang="ru-RU" sz="1400" dirty="0">
                <a:solidFill>
                  <a:srgbClr val="404040"/>
                </a:solidFill>
                <a:latin typeface="Roboto"/>
              </a:rPr>
              <a:t>, каждый раз, при активации его с ПДУ</a:t>
            </a:r>
            <a:r>
              <a:rPr lang="ru-RU" sz="1400" dirty="0" smtClean="0">
                <a:solidFill>
                  <a:srgbClr val="404040"/>
                </a:solidFill>
                <a:latin typeface="Roboto"/>
              </a:rPr>
              <a:t>.</a:t>
            </a:r>
            <a:endParaRPr lang="en-US" sz="1400" dirty="0" smtClean="0">
              <a:solidFill>
                <a:srgbClr val="404040"/>
              </a:solidFill>
              <a:latin typeface="Roboto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404040"/>
              </a:solidFill>
              <a:latin typeface="Roboto"/>
            </a:endParaRPr>
          </a:p>
          <a:p>
            <a:pPr algn="just"/>
            <a:r>
              <a:rPr lang="ru-RU" sz="1400" i="1" dirty="0">
                <a:solidFill>
                  <a:srgbClr val="404040"/>
                </a:solidFill>
                <a:latin typeface="Roboto"/>
              </a:rPr>
              <a:t>Примечание: Уточняйте алгоритм работы режима в инструкции пользователя.</a:t>
            </a:r>
            <a:endParaRPr lang="ru-RU" sz="1400" b="0" i="0" dirty="0">
              <a:solidFill>
                <a:srgbClr val="404040"/>
              </a:solidFill>
              <a:effectLst/>
              <a:latin typeface="Roboto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843" y="2524150"/>
            <a:ext cx="1555460" cy="11120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503" y="2527216"/>
            <a:ext cx="1527308" cy="11120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0011" y="2541745"/>
            <a:ext cx="1548422" cy="10768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17352" y="3672253"/>
            <a:ext cx="190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После выключения кондиционера на теплообменнике внутреннего блока остаётся конденсированная влага.</a:t>
            </a:r>
            <a:endParaRPr lang="ru-RU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4805210" y="366195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Вентилятор внутреннего блока продолжает работать, чтобы высушить блок.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6988457" y="3661158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 результате кондиционер всегда остаётся сухим и чистым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6027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000" y="1753132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Функция НОЧНОЙ РЕЖИМ (</a:t>
            </a:r>
            <a:r>
              <a:rPr lang="en-US" sz="2000" b="1" dirty="0" smtClean="0">
                <a:solidFill>
                  <a:srgbClr val="C00000"/>
                </a:solidFill>
              </a:rPr>
              <a:t>SLEEP)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3242"/>
            <a:ext cx="1958105" cy="455398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 bwMode="auto">
          <a:xfrm>
            <a:off x="838200" y="4800600"/>
            <a:ext cx="450737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0800" y="2892833"/>
            <a:ext cx="17756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404040"/>
                </a:solidFill>
                <a:latin typeface="Roboto"/>
              </a:rPr>
              <a:t>Ночной режим (режим сна) обеспечивает условия для спокойного сна и комфортного пробуждения. </a:t>
            </a:r>
            <a:endParaRPr lang="ru-RU" sz="1400" dirty="0">
              <a:solidFill>
                <a:srgbClr val="404040"/>
              </a:solidFill>
              <a:latin typeface="Roboto"/>
            </a:endParaRPr>
          </a:p>
        </p:txBody>
      </p:sp>
      <p:pic>
        <p:nvPicPr>
          <p:cNvPr id="3074" name="Picture 2" descr="Night M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09452"/>
            <a:ext cx="4038600" cy="320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39105" y="5282738"/>
            <a:ext cx="66524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Roboto"/>
              </a:rPr>
              <a:t>Режим длится в течение 7-ми </a:t>
            </a:r>
            <a:r>
              <a:rPr lang="ru-RU" sz="1400" dirty="0" smtClean="0">
                <a:solidFill>
                  <a:srgbClr val="FF0000"/>
                </a:solidFill>
                <a:latin typeface="Roboto"/>
              </a:rPr>
              <a:t>часов</a:t>
            </a:r>
            <a:r>
              <a:rPr lang="ru-RU" sz="1400" dirty="0" smtClean="0">
                <a:solidFill>
                  <a:srgbClr val="404040"/>
                </a:solidFill>
                <a:latin typeface="Roboto"/>
              </a:rPr>
              <a:t>, </a:t>
            </a:r>
            <a:r>
              <a:rPr lang="ru-RU" sz="1400" dirty="0">
                <a:solidFill>
                  <a:srgbClr val="404040"/>
                </a:solidFill>
                <a:latin typeface="Roboto"/>
              </a:rPr>
              <a:t>при этом уменьшается скорость вентилятора, тем самым </a:t>
            </a:r>
            <a:r>
              <a:rPr lang="ru-RU" sz="1400" dirty="0">
                <a:solidFill>
                  <a:srgbClr val="FF0000"/>
                </a:solidFill>
                <a:latin typeface="Roboto"/>
              </a:rPr>
              <a:t>понижая уровень шума</a:t>
            </a:r>
            <a:r>
              <a:rPr lang="ru-RU" sz="1400" dirty="0">
                <a:solidFill>
                  <a:srgbClr val="404040"/>
                </a:solidFill>
                <a:latin typeface="Roboto"/>
              </a:rPr>
              <a:t>, а так же автоматически, через заданные промежутки, изменяя заданные с пульта температурные значения (в режиме охлаждения температура поднимается на несколько градусов, а в режиме обогрева опускается). По окончании </a:t>
            </a:r>
            <a:r>
              <a:rPr lang="ru-RU" sz="1400" dirty="0" smtClean="0">
                <a:solidFill>
                  <a:srgbClr val="404040"/>
                </a:solidFill>
                <a:latin typeface="Roboto"/>
              </a:rPr>
              <a:t>действия режима </a:t>
            </a:r>
            <a:r>
              <a:rPr lang="ru-RU" sz="1400" dirty="0">
                <a:solidFill>
                  <a:srgbClr val="404040"/>
                </a:solidFill>
                <a:latin typeface="Roboto"/>
              </a:rPr>
              <a:t>(через 7 часов) установки </a:t>
            </a:r>
            <a:r>
              <a:rPr lang="ru-RU" sz="1400" dirty="0" smtClean="0">
                <a:solidFill>
                  <a:srgbClr val="404040"/>
                </a:solidFill>
                <a:latin typeface="Roboto"/>
              </a:rPr>
              <a:t>кондиционера </a:t>
            </a:r>
            <a:r>
              <a:rPr lang="ru-RU" sz="1400" dirty="0">
                <a:solidFill>
                  <a:srgbClr val="404040"/>
                </a:solidFill>
                <a:latin typeface="Roboto"/>
              </a:rPr>
              <a:t>возвращаются к </a:t>
            </a:r>
            <a:r>
              <a:rPr lang="ru-RU" sz="1400" dirty="0" smtClean="0">
                <a:solidFill>
                  <a:srgbClr val="404040"/>
                </a:solidFill>
                <a:latin typeface="Roboto"/>
              </a:rPr>
              <a:t>первоначальным значениям</a:t>
            </a:r>
            <a:r>
              <a:rPr lang="en-US" sz="1400" dirty="0" smtClean="0">
                <a:solidFill>
                  <a:srgbClr val="404040"/>
                </a:solidFill>
                <a:latin typeface="Roboto"/>
              </a:rPr>
              <a:t>.</a:t>
            </a:r>
            <a:endParaRPr lang="ru-RU" sz="1400" dirty="0">
              <a:solidFill>
                <a:srgbClr val="404040"/>
              </a:solidFill>
              <a:latin typeface="Roboto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971800"/>
            <a:ext cx="1124156" cy="3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79038" y="164435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Wi-Fi </a:t>
            </a:r>
            <a:r>
              <a:rPr lang="ru-RU" b="1" dirty="0" smtClean="0">
                <a:solidFill>
                  <a:srgbClr val="C00000"/>
                </a:solidFill>
              </a:rPr>
              <a:t>управление сплит-системами</a:t>
            </a:r>
            <a:r>
              <a:rPr lang="en-US" b="1" dirty="0" smtClean="0">
                <a:solidFill>
                  <a:srgbClr val="C00000"/>
                </a:solidFill>
              </a:rPr>
              <a:t> CHERBROOKE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3949" y="5356801"/>
            <a:ext cx="8471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Можно будет запускать и настраивать режим кондиционера из любого места, где есть доступ к сети Интернет, создавая комфортные условия в квартире (дома) заранее. Кроме того, управлять кондиционером со смартфона удобно и дома – нет необходимости искать по всей квартире пульт, а смартфон с удобным приложением обычно всегда под рукой.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2103765"/>
            <a:ext cx="4707318" cy="26926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22954" y="2137546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этого кондиционеры </a:t>
            </a:r>
            <a:r>
              <a:rPr lang="en-US" dirty="0" smtClean="0"/>
              <a:t>CHERBROOKE </a:t>
            </a:r>
            <a:r>
              <a:rPr lang="ru-RU" dirty="0" smtClean="0"/>
              <a:t>можно </a:t>
            </a:r>
            <a:r>
              <a:rPr lang="ru-RU" dirty="0"/>
              <a:t>дооснастить модулем для управления по </a:t>
            </a:r>
            <a:r>
              <a:rPr lang="ru-RU" dirty="0" err="1" smtClean="0"/>
              <a:t>Wi-Fi</a:t>
            </a:r>
            <a:r>
              <a:rPr lang="en-US" dirty="0" smtClean="0"/>
              <a:t> (</a:t>
            </a:r>
            <a:r>
              <a:rPr lang="ru-RU" dirty="0" smtClean="0"/>
              <a:t>опция)</a:t>
            </a:r>
            <a:endParaRPr lang="ru-RU" dirty="0"/>
          </a:p>
        </p:txBody>
      </p:sp>
      <p:pic>
        <p:nvPicPr>
          <p:cNvPr id="2052" name="Picture 4" descr="https://content.rozetka.com.ua/goods/images/original/165887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98" y="3580331"/>
            <a:ext cx="1929635" cy="153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58" y="4025402"/>
            <a:ext cx="1112317" cy="1096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881" y="4023084"/>
            <a:ext cx="1089348" cy="1095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218" y="5133201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Android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26937" y="5118760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iOS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750257" y="3995707"/>
            <a:ext cx="1145344" cy="115462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46263" y="3995707"/>
            <a:ext cx="1190916" cy="115462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133" y="1078720"/>
            <a:ext cx="1047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 bwMode="auto">
          <a:xfrm>
            <a:off x="-23553" y="1491736"/>
            <a:ext cx="9167554" cy="536626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83721" y="1737854"/>
            <a:ext cx="3557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Улучшенное крепление внутреннего блока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5651" y="2549188"/>
            <a:ext cx="29422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Предусмотрено два варианта присоединения дренажного трубопровода. Для удобства переключения дренажный шланг оснащен быстросъемным механизмом крепления.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81630" y="2549188"/>
            <a:ext cx="46222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Удобное крепление блока на монтажную пластину. Теперь для манипуляций с кондиционером нет необходимости снимать его с монтажной пластины, поскольку он может отходить от стены на 15 см.</a:t>
            </a:r>
          </a:p>
          <a:p>
            <a:r>
              <a:rPr lang="ru-RU" sz="1400" dirty="0"/>
              <a:t>Проводной пульт управления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91491" y="4871480"/>
            <a:ext cx="346958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Благодаря передовым инверторным технологиям, </a:t>
            </a:r>
            <a:r>
              <a:rPr lang="ru-RU" sz="1400" dirty="0" smtClean="0"/>
              <a:t>производительному </a:t>
            </a:r>
            <a:r>
              <a:rPr lang="ru-RU" sz="1400" dirty="0"/>
              <a:t>компрессору и специально спроектированному </a:t>
            </a:r>
            <a:r>
              <a:rPr lang="ru-RU" sz="1400" dirty="0" err="1" smtClean="0"/>
              <a:t>фреоновому</a:t>
            </a:r>
            <a:r>
              <a:rPr lang="ru-RU" sz="1400" dirty="0" smtClean="0"/>
              <a:t> </a:t>
            </a:r>
            <a:r>
              <a:rPr lang="ru-RU" sz="1400" dirty="0"/>
              <a:t>контуру в данной серии удалось </a:t>
            </a:r>
            <a:r>
              <a:rPr lang="ru-RU" sz="1400" dirty="0" smtClean="0"/>
              <a:t>обеспечить </a:t>
            </a:r>
            <a:r>
              <a:rPr lang="ru-RU" sz="1400" dirty="0"/>
              <a:t>длину трассы до </a:t>
            </a:r>
            <a:r>
              <a:rPr lang="ru-RU" sz="1600" b="1" dirty="0">
                <a:solidFill>
                  <a:srgbClr val="FF0000"/>
                </a:solidFill>
              </a:rPr>
              <a:t>25 м</a:t>
            </a:r>
            <a:r>
              <a:rPr lang="ru-RU" sz="1400" dirty="0"/>
              <a:t> даже для младшей </a:t>
            </a:r>
            <a:r>
              <a:rPr lang="ru-RU" sz="1400" dirty="0" smtClean="0"/>
              <a:t>моделей от </a:t>
            </a:r>
            <a:r>
              <a:rPr lang="en-US" sz="1400" dirty="0" smtClean="0"/>
              <a:t>7</a:t>
            </a:r>
            <a:r>
              <a:rPr lang="ru-RU" sz="1400" dirty="0" smtClean="0"/>
              <a:t> до 12 </a:t>
            </a:r>
            <a:r>
              <a:rPr lang="ru-RU" sz="1400" dirty="0" err="1"/>
              <a:t>kBTU</a:t>
            </a:r>
            <a:r>
              <a:rPr lang="ru-RU" sz="1400" dirty="0"/>
              <a:t> и до </a:t>
            </a:r>
            <a:r>
              <a:rPr lang="ru-RU" sz="1600" b="1" dirty="0">
                <a:solidFill>
                  <a:srgbClr val="FF0000"/>
                </a:solidFill>
              </a:rPr>
              <a:t>50 м</a:t>
            </a:r>
            <a:r>
              <a:rPr lang="ru-RU" sz="1600" dirty="0"/>
              <a:t> </a:t>
            </a:r>
            <a:r>
              <a:rPr lang="ru-RU" sz="1400" dirty="0"/>
              <a:t>для модели 24 </a:t>
            </a:r>
            <a:r>
              <a:rPr lang="ru-RU" sz="1400" dirty="0" err="1" smtClean="0"/>
              <a:t>kBTU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95075" y="4234457"/>
            <a:ext cx="5404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Увеличенные длины трасс, превосходящие ряд японских аналогов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8422" y="1722069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Вывод дренажа в двух направлениях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3" y="4333493"/>
            <a:ext cx="2628900" cy="16383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02" y="4095474"/>
            <a:ext cx="1471522" cy="5159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768" y="4942343"/>
            <a:ext cx="1883860" cy="1638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1" y="3381880"/>
            <a:ext cx="1037546" cy="11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4" y="1878069"/>
            <a:ext cx="8913951" cy="42233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</a:t>
            </a: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Модельный ряд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413759"/>
            <a:ext cx="3581400" cy="2989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4676010" cy="31188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65087" y="998765"/>
            <a:ext cx="357891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STANDARD CSA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62600" y="1600200"/>
            <a:ext cx="35052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50" dirty="0" smtClean="0"/>
              <a:t>Модели </a:t>
            </a:r>
            <a:r>
              <a:rPr lang="ru-RU" sz="1150" dirty="0"/>
              <a:t>CSA </a:t>
            </a:r>
            <a:r>
              <a:rPr lang="en-US" sz="1150" dirty="0"/>
              <a:t>on/off </a:t>
            </a:r>
            <a:r>
              <a:rPr lang="ru-RU" sz="1150" dirty="0" smtClean="0"/>
              <a:t>серии "</a:t>
            </a:r>
            <a:r>
              <a:rPr lang="ru-RU" sz="1150" dirty="0" err="1" smtClean="0"/>
              <a:t>Standard</a:t>
            </a:r>
            <a:r>
              <a:rPr lang="ru-RU" sz="1150" dirty="0"/>
              <a:t>" </a:t>
            </a:r>
            <a:r>
              <a:rPr lang="ru-RU" sz="1150" dirty="0" smtClean="0"/>
              <a:t>сочетают </a:t>
            </a:r>
            <a:r>
              <a:rPr lang="ru-RU" sz="1150" dirty="0"/>
              <a:t>в себе ряд функций, режимов и опций, </a:t>
            </a:r>
            <a:r>
              <a:rPr lang="ru-RU" sz="1150" dirty="0" smtClean="0"/>
              <a:t>которые делают технику </a:t>
            </a:r>
            <a:r>
              <a:rPr lang="ru-RU" sz="1150" dirty="0"/>
              <a:t>надежной, функциональной, тихой, а также удобной в монтаже, </a:t>
            </a:r>
            <a:r>
              <a:rPr lang="ru-RU" sz="1150" dirty="0" smtClean="0"/>
              <a:t>эксплуатации </a:t>
            </a:r>
            <a:r>
              <a:rPr lang="ru-RU" sz="1150" dirty="0"/>
              <a:t>и сервисном обслуживании. </a:t>
            </a:r>
            <a:r>
              <a:rPr lang="ru-RU" sz="1150" dirty="0" smtClean="0"/>
              <a:t>Кондиционеры</a:t>
            </a:r>
            <a:r>
              <a:rPr lang="en-US" sz="1150" dirty="0" smtClean="0"/>
              <a:t> </a:t>
            </a:r>
            <a:r>
              <a:rPr lang="ru-RU" sz="1150" dirty="0" smtClean="0"/>
              <a:t>работают </a:t>
            </a:r>
            <a:r>
              <a:rPr lang="ru-RU" sz="1150" dirty="0"/>
              <a:t>зимой на обогрев при </a:t>
            </a:r>
            <a:r>
              <a:rPr lang="ru-RU" sz="1150" dirty="0" smtClean="0"/>
              <a:t>температуре</a:t>
            </a:r>
            <a:r>
              <a:rPr lang="en-US" sz="1150" dirty="0" smtClean="0"/>
              <a:t> </a:t>
            </a:r>
            <a:r>
              <a:rPr lang="ru-RU" sz="1150" dirty="0" smtClean="0"/>
              <a:t>наружного </a:t>
            </a:r>
            <a:r>
              <a:rPr lang="ru-RU" sz="1150" dirty="0"/>
              <a:t>воздуха до -7 °С. Внутренний блок </a:t>
            </a:r>
            <a:r>
              <a:rPr lang="ru-RU" sz="1150" dirty="0" smtClean="0"/>
              <a:t>имеет</a:t>
            </a:r>
            <a:r>
              <a:rPr lang="en-US" sz="1150" dirty="0" smtClean="0"/>
              <a:t> </a:t>
            </a:r>
            <a:r>
              <a:rPr lang="ru-RU" sz="1150" dirty="0" smtClean="0"/>
              <a:t>глянцевую пластиковую лицевую панель </a:t>
            </a:r>
            <a:r>
              <a:rPr lang="ru-RU" sz="1150" dirty="0"/>
              <a:t>со скрытым LED дисплеем.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2" y="3657600"/>
            <a:ext cx="431973" cy="10046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18891"/>
            <a:ext cx="3356637" cy="28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65087" y="998766"/>
            <a:ext cx="357891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STANDARD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CSA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7104"/>
            <a:ext cx="850572" cy="69953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38201" y="1248246"/>
            <a:ext cx="3581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Кондиционер может эффективно работать как в режиме </a:t>
            </a:r>
            <a:r>
              <a:rPr lang="ru-RU" sz="1000" dirty="0" smtClean="0"/>
              <a:t>обогрева</a:t>
            </a:r>
            <a:r>
              <a:rPr lang="ru-RU" sz="1000" dirty="0"/>
              <a:t>, так и в режиме охлаждения.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319407" y="3810000"/>
            <a:ext cx="3746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При обнаружении утечки хладагента сплит-система останавливает свою работу до устранения причины, при этом на дисплее высвечивается код ошибки.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8" y="1248246"/>
            <a:ext cx="678467" cy="74699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6" y="2034803"/>
            <a:ext cx="678467" cy="77437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838200" y="1857846"/>
            <a:ext cx="3657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В случае внезапного пропадания </a:t>
            </a:r>
            <a:r>
              <a:rPr lang="ru-RU" sz="1000" dirty="0" smtClean="0"/>
              <a:t>электр</a:t>
            </a:r>
            <a:r>
              <a:rPr lang="ru-RU" sz="1000" dirty="0"/>
              <a:t>о</a:t>
            </a:r>
            <a:r>
              <a:rPr lang="ru-RU" sz="1000" dirty="0" smtClean="0"/>
              <a:t>питания, настройки </a:t>
            </a:r>
            <a:r>
              <a:rPr lang="ru-RU" sz="1000" dirty="0"/>
              <a:t>кондиционера сохраняются. </a:t>
            </a:r>
            <a:r>
              <a:rPr lang="ru-RU" sz="1000" dirty="0" smtClean="0"/>
              <a:t>При </a:t>
            </a:r>
            <a:r>
              <a:rPr lang="ru-RU" sz="1000" dirty="0" err="1" smtClean="0"/>
              <a:t>возоб-новлении</a:t>
            </a:r>
            <a:r>
              <a:rPr lang="ru-RU" sz="1000" dirty="0" smtClean="0"/>
              <a:t> электропитания, </a:t>
            </a:r>
            <a:r>
              <a:rPr lang="ru-RU" sz="1000" dirty="0"/>
              <a:t>кондиционер </a:t>
            </a:r>
            <a:r>
              <a:rPr lang="ru-RU" sz="1000" dirty="0" smtClean="0"/>
              <a:t>включается </a:t>
            </a:r>
            <a:r>
              <a:rPr lang="ru-RU" sz="1000" dirty="0"/>
              <a:t>в режим, согласно сохраненным настройкам, после трехминутной задержки.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05455" y="2959046"/>
            <a:ext cx="3657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err="1"/>
              <a:t>Фотокаталитический</a:t>
            </a:r>
            <a:r>
              <a:rPr lang="ru-RU" sz="1000" dirty="0"/>
              <a:t> фильтр с диоксидом титана (TiO2 ) очищает воздух от формальдегидов, аммиака, и не требует </a:t>
            </a:r>
            <a:r>
              <a:rPr lang="ru-RU" sz="1000" dirty="0" smtClean="0"/>
              <a:t>замены.</a:t>
            </a:r>
            <a:endParaRPr lang="ru-RU" sz="1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844626" y="3715252"/>
            <a:ext cx="3657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Моющийся фильтр легко очистить в домашних условиях</a:t>
            </a:r>
            <a:r>
              <a:rPr lang="ru-RU" sz="1000" dirty="0" smtClean="0"/>
              <a:t>.</a:t>
            </a:r>
            <a:r>
              <a:rPr lang="en-US" sz="1000" dirty="0" smtClean="0"/>
              <a:t> </a:t>
            </a:r>
            <a:r>
              <a:rPr lang="ru-RU" sz="1000" dirty="0" smtClean="0"/>
              <a:t>Более </a:t>
            </a:r>
            <a:r>
              <a:rPr lang="ru-RU" sz="1000" dirty="0"/>
              <a:t>совершенная очистка воздуха от пыли. Специальный материал задерживает пыль и аллергены, делая воздух </a:t>
            </a:r>
            <a:r>
              <a:rPr lang="ru-RU" sz="1000" dirty="0" smtClean="0"/>
              <a:t>чистым</a:t>
            </a:r>
            <a:r>
              <a:rPr lang="en-US" sz="1000" dirty="0"/>
              <a:t>.</a:t>
            </a:r>
            <a:endParaRPr lang="ru-RU" sz="10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" y="4584400"/>
            <a:ext cx="673325" cy="80294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832238" y="4588356"/>
            <a:ext cx="3746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24-часовой таймер </a:t>
            </a:r>
            <a:r>
              <a:rPr lang="ru-RU" sz="1000" dirty="0" smtClean="0"/>
              <a:t>включения / выключения </a:t>
            </a:r>
            <a:r>
              <a:rPr lang="ru-RU" sz="1000" dirty="0"/>
              <a:t>кондиционера </a:t>
            </a:r>
            <a:r>
              <a:rPr lang="ru-RU" sz="1000" dirty="0" smtClean="0"/>
              <a:t>с шагом </a:t>
            </a:r>
            <a:r>
              <a:rPr lang="ru-RU" sz="1000" dirty="0"/>
              <a:t>изменения в 0,5 или 1 час.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332107" y="1752600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Антикоррозийное покрытие теплообменников </a:t>
            </a:r>
            <a:r>
              <a:rPr lang="ru-RU" sz="1000" dirty="0" smtClean="0"/>
              <a:t>внутреннего </a:t>
            </a:r>
            <a:r>
              <a:rPr lang="ru-RU" sz="1000" dirty="0"/>
              <a:t>и </a:t>
            </a:r>
            <a:r>
              <a:rPr lang="ru-RU" sz="1000" dirty="0" smtClean="0"/>
              <a:t>наружного </a:t>
            </a:r>
            <a:r>
              <a:rPr lang="ru-RU" sz="1000" dirty="0"/>
              <a:t>блоков «</a:t>
            </a:r>
            <a:r>
              <a:rPr lang="ru-RU" sz="1000" dirty="0" err="1" smtClean="0"/>
              <a:t>Gold</a:t>
            </a:r>
            <a:r>
              <a:rPr lang="ru-RU" sz="1000" dirty="0" smtClean="0"/>
              <a:t> </a:t>
            </a:r>
            <a:r>
              <a:rPr lang="ru-RU" sz="1000" dirty="0" err="1"/>
              <a:t>Fin</a:t>
            </a:r>
            <a:r>
              <a:rPr lang="ru-RU" sz="1000" dirty="0"/>
              <a:t>» улучшает эффективность теплообмена, а также увеличивает срок эксплуатации кондиционера.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15" y="2724437"/>
            <a:ext cx="626787" cy="856963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5336240" y="4626114"/>
            <a:ext cx="3729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/>
              <a:t>Функция автоматического поворота горизонтальных  </a:t>
            </a:r>
            <a:r>
              <a:rPr lang="ru-RU" sz="1000" dirty="0"/>
              <a:t>жалюзи, </a:t>
            </a:r>
            <a:r>
              <a:rPr lang="ru-RU" sz="1000" dirty="0" smtClean="0"/>
              <a:t>используется, чтобы </a:t>
            </a:r>
            <a:r>
              <a:rPr lang="ru-RU" sz="1000" dirty="0"/>
              <a:t>воздух </a:t>
            </a:r>
            <a:r>
              <a:rPr lang="ru-RU" sz="1000" dirty="0" smtClean="0"/>
              <a:t>из </a:t>
            </a:r>
            <a:r>
              <a:rPr lang="ru-RU" sz="1000" dirty="0"/>
              <a:t>кондиционера равномерно распространялся в помещении, направление будет меняться вверх/вниз.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2" y="3736729"/>
            <a:ext cx="653912" cy="74052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26" y="1800490"/>
            <a:ext cx="630589" cy="71411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3791358"/>
            <a:ext cx="635547" cy="71972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4648200"/>
            <a:ext cx="633214" cy="717083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5342267" y="5465939"/>
            <a:ext cx="36493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При включении кондиционера жалюзи автоматически перемещаются в то же положение, в которое они были установлены перед выключением.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5486400"/>
            <a:ext cx="633866" cy="7539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6" y="5495742"/>
            <a:ext cx="664628" cy="752658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783044" y="5495742"/>
            <a:ext cx="37729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Присоединение соединительных трубопроводов и </a:t>
            </a:r>
            <a:r>
              <a:rPr lang="ru-RU" sz="1000" dirty="0" smtClean="0"/>
              <a:t>дренаж-</a:t>
            </a:r>
            <a:r>
              <a:rPr lang="ru-RU" sz="1000" dirty="0" err="1" smtClean="0"/>
              <a:t>ного</a:t>
            </a:r>
            <a:r>
              <a:rPr lang="ru-RU" sz="1000" dirty="0" smtClean="0"/>
              <a:t> </a:t>
            </a:r>
            <a:r>
              <a:rPr lang="ru-RU" sz="1000" dirty="0"/>
              <a:t>шланга может выполняться как с левой, так и с правой стороны внутреннего блока.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8" y="2953985"/>
            <a:ext cx="621321" cy="703615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5332107" y="2600523"/>
            <a:ext cx="3698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«Ночной режим» </a:t>
            </a:r>
            <a:r>
              <a:rPr lang="ru-RU" sz="1000" dirty="0" smtClean="0"/>
              <a:t>(</a:t>
            </a:r>
            <a:r>
              <a:rPr lang="en-US" sz="1000" dirty="0"/>
              <a:t>sleep mode</a:t>
            </a:r>
            <a:r>
              <a:rPr lang="ru-RU" sz="1000" dirty="0" smtClean="0"/>
              <a:t>) </a:t>
            </a:r>
            <a:r>
              <a:rPr lang="ru-RU" sz="1000" dirty="0"/>
              <a:t>обеспечивает условия для</a:t>
            </a:r>
          </a:p>
          <a:p>
            <a:pPr algn="just"/>
            <a:r>
              <a:rPr lang="ru-RU" sz="1000" dirty="0" smtClean="0"/>
              <a:t>спокойного </a:t>
            </a:r>
            <a:r>
              <a:rPr lang="ru-RU" sz="1000" dirty="0"/>
              <a:t>сна и комфортного пробуждения. Кондиционер</a:t>
            </a:r>
          </a:p>
          <a:p>
            <a:pPr algn="just"/>
            <a:r>
              <a:rPr lang="ru-RU" sz="1000" dirty="0" smtClean="0"/>
              <a:t>работает </a:t>
            </a:r>
            <a:r>
              <a:rPr lang="ru-RU" sz="1000" dirty="0"/>
              <a:t>в этом режиме в течение 7 часов, при этом </a:t>
            </a:r>
            <a:r>
              <a:rPr lang="ru-RU" sz="1000" dirty="0" smtClean="0"/>
              <a:t>уменьшается </a:t>
            </a:r>
            <a:r>
              <a:rPr lang="ru-RU" sz="1000" dirty="0"/>
              <a:t>скорость вентилятора, тем самым снижая уровень </a:t>
            </a:r>
            <a:r>
              <a:rPr lang="ru-RU" sz="1000" dirty="0" smtClean="0"/>
              <a:t>шума. После </a:t>
            </a:r>
            <a:r>
              <a:rPr lang="ru-RU" sz="1000" dirty="0"/>
              <a:t>окончания </a:t>
            </a:r>
            <a:r>
              <a:rPr lang="ru-RU" sz="1000" dirty="0" smtClean="0"/>
              <a:t>режима, </a:t>
            </a:r>
            <a:r>
              <a:rPr lang="ru-RU" sz="1000" dirty="0"/>
              <a:t>установки </a:t>
            </a:r>
            <a:r>
              <a:rPr lang="ru-RU" sz="1000" dirty="0" smtClean="0"/>
              <a:t>кондиционера возвращаются </a:t>
            </a:r>
            <a:r>
              <a:rPr lang="ru-RU" sz="1000" dirty="0"/>
              <a:t>к </a:t>
            </a:r>
            <a:r>
              <a:rPr lang="ru-RU" sz="1000" dirty="0" smtClean="0"/>
              <a:t>первоначальным.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2776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1573511"/>
            <a:ext cx="3852164" cy="2039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8817" y="99876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STANDARD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CSA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0020" y="1836496"/>
            <a:ext cx="44854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C00000"/>
                </a:solidFill>
              </a:rPr>
              <a:t>Фотокаталитический</a:t>
            </a:r>
            <a:r>
              <a:rPr lang="ru-RU" sz="1600" b="1" dirty="0">
                <a:solidFill>
                  <a:srgbClr val="C00000"/>
                </a:solidFill>
              </a:rPr>
              <a:t> фильтр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52400" y="2222918"/>
            <a:ext cx="50627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Действующим </a:t>
            </a:r>
            <a:r>
              <a:rPr lang="ru-RU" sz="1400" dirty="0"/>
              <a:t>веществом является диоксид титана TiO2 . Очищает воздух от </a:t>
            </a:r>
            <a:r>
              <a:rPr lang="ru-RU" sz="1400" dirty="0" smtClean="0"/>
              <a:t>формальдегидов</a:t>
            </a:r>
            <a:r>
              <a:rPr lang="ru-RU" sz="1400" dirty="0"/>
              <a:t>, аммиака, сероводорода и других примесей. Фильтр </a:t>
            </a:r>
            <a:r>
              <a:rPr lang="ru-RU" sz="1400" dirty="0" smtClean="0"/>
              <a:t>восстанавливает </a:t>
            </a:r>
            <a:r>
              <a:rPr lang="ru-RU" sz="1400" dirty="0"/>
              <a:t>свои свойства под воздействием прямых </a:t>
            </a:r>
            <a:r>
              <a:rPr lang="ru-RU" sz="1400" dirty="0" smtClean="0"/>
              <a:t>солнечных </a:t>
            </a:r>
            <a:r>
              <a:rPr lang="ru-RU" sz="1400" dirty="0"/>
              <a:t>лучей, поэтому не требует </a:t>
            </a:r>
            <a:r>
              <a:rPr lang="ru-RU" sz="1400" dirty="0" smtClean="0"/>
              <a:t>замены.</a:t>
            </a:r>
          </a:p>
          <a:p>
            <a:pPr algn="just"/>
            <a:endParaRPr lang="ru-RU" sz="1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4025660"/>
            <a:ext cx="3032781" cy="196933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2400" y="1236118"/>
            <a:ext cx="4462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Двойная фильтрация воздуха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7052" y="3582383"/>
            <a:ext cx="78077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Высокоэффективный </a:t>
            </a:r>
            <a:r>
              <a:rPr lang="ru-RU" sz="1600" b="1" dirty="0" err="1">
                <a:solidFill>
                  <a:srgbClr val="C00000"/>
                </a:solidFill>
              </a:rPr>
              <a:t>противопылевой</a:t>
            </a:r>
            <a:r>
              <a:rPr lang="ru-RU" sz="1600" b="1" dirty="0">
                <a:solidFill>
                  <a:srgbClr val="C00000"/>
                </a:solidFill>
              </a:rPr>
              <a:t> фильтр </a:t>
            </a:r>
            <a:r>
              <a:rPr lang="ru-RU" sz="1600" b="1" dirty="0" smtClean="0">
                <a:solidFill>
                  <a:srgbClr val="C00000"/>
                </a:solidFill>
              </a:rPr>
              <a:t>высокой плотности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52800" y="4516522"/>
            <a:ext cx="55244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/>
              <a:t>«</a:t>
            </a:r>
            <a:r>
              <a:rPr lang="en-US" sz="1400" b="1" u="sng" dirty="0"/>
              <a:t>High density filter</a:t>
            </a:r>
            <a:r>
              <a:rPr lang="ru-RU" sz="1400" u="sng" dirty="0" smtClean="0"/>
              <a:t>» </a:t>
            </a:r>
            <a:r>
              <a:rPr lang="ru-RU" sz="1400" dirty="0" smtClean="0"/>
              <a:t>- фильтр высокой плотности, моющийся. </a:t>
            </a:r>
          </a:p>
          <a:p>
            <a:pPr algn="just"/>
            <a:r>
              <a:rPr lang="ru-RU" sz="1400" dirty="0" smtClean="0"/>
              <a:t>Во </a:t>
            </a:r>
            <a:r>
              <a:rPr lang="ru-RU" sz="1400" dirty="0"/>
              <a:t>внутренних блоках используется фильтр </a:t>
            </a:r>
            <a:r>
              <a:rPr lang="ru-RU" sz="1400" dirty="0" smtClean="0"/>
              <a:t>двухступенчатой </a:t>
            </a:r>
            <a:r>
              <a:rPr lang="ru-RU" sz="1400" dirty="0"/>
              <a:t>очистки воздуха: первая ступень (HD) обеспечит </a:t>
            </a:r>
            <a:r>
              <a:rPr lang="ru-RU" sz="1400" dirty="0" smtClean="0"/>
              <a:t>очистку от </a:t>
            </a:r>
            <a:r>
              <a:rPr lang="ru-RU" sz="1400" dirty="0"/>
              <a:t>шерсти животных, пылевых клещей, грибков, а </a:t>
            </a:r>
            <a:r>
              <a:rPr lang="ru-RU" sz="1400" dirty="0" smtClean="0"/>
              <a:t>вторая (MPF</a:t>
            </a:r>
            <a:r>
              <a:rPr lang="ru-RU" sz="1400" dirty="0"/>
              <a:t>), в свою очередь, – от пыльцы </a:t>
            </a:r>
            <a:r>
              <a:rPr lang="ru-RU" sz="1400" dirty="0" smtClean="0"/>
              <a:t>растений и </a:t>
            </a:r>
            <a:r>
              <a:rPr lang="ru-RU" sz="1400" dirty="0"/>
              <a:t>частиц с размерами более 0,3 мкм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cxnSp>
        <p:nvCxnSpPr>
          <p:cNvPr id="37" name="Прямая соединительная линия 36"/>
          <p:cNvCxnSpPr/>
          <p:nvPr/>
        </p:nvCxnSpPr>
        <p:spPr bwMode="auto">
          <a:xfrm>
            <a:off x="1828800" y="5994998"/>
            <a:ext cx="1295400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275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0" y="4921953"/>
            <a:ext cx="9144000" cy="144912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81000"/>
            <a:ext cx="3733800" cy="6272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ПРОИЗВОДСТВО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1263847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Кондиционерный бренд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CHERBROOKE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 на производственной базе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корпорации «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Midea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air-conditioning equipment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Co.,Ltd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921953"/>
            <a:ext cx="8763000" cy="16640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9050" y="4546193"/>
            <a:ext cx="3446752" cy="3350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400" b="1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</a:t>
            </a:r>
            <a:r>
              <a:rPr lang="ru-RU" altLang="ru-RU" sz="1400" b="1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ЕРТИФИКАТЫ</a:t>
            </a:r>
            <a:endParaRPr lang="en-US" altLang="ru-RU" sz="1400" b="1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2420934"/>
            <a:ext cx="44556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заводах действует строжайшая система контроля качества. Тщательной проверке подвергаются все этапы</a:t>
            </a:r>
          </a:p>
          <a:p>
            <a:r>
              <a:rPr lang="ru-RU" sz="1600" dirty="0"/>
              <a:t>производства: от отбора поставщиков материалов </a:t>
            </a:r>
            <a:r>
              <a:rPr lang="ru-RU" sz="1600" dirty="0" smtClean="0"/>
              <a:t>до</a:t>
            </a:r>
            <a:r>
              <a:rPr lang="en-US" sz="1600" dirty="0" smtClean="0"/>
              <a:t> </a:t>
            </a:r>
            <a:r>
              <a:rPr lang="ru-RU" sz="1600" dirty="0" smtClean="0"/>
              <a:t>сборки </a:t>
            </a:r>
            <a:r>
              <a:rPr lang="ru-RU" sz="1600" dirty="0"/>
              <a:t>оборудования и подготовки его к транспортировке. </a:t>
            </a:r>
            <a:endParaRPr lang="en-US" sz="1600" dirty="0" smtClean="0"/>
          </a:p>
          <a:p>
            <a:r>
              <a:rPr lang="ru-RU" sz="1600" b="1" dirty="0" smtClean="0">
                <a:solidFill>
                  <a:srgbClr val="FF0000"/>
                </a:solidFill>
              </a:rPr>
              <a:t>1</a:t>
            </a:r>
            <a:r>
              <a:rPr lang="ru-RU" sz="1600" b="1" dirty="0">
                <a:solidFill>
                  <a:srgbClr val="FF0000"/>
                </a:solidFill>
              </a:rPr>
              <a:t>% готовой продукции выборочно проходит дополнительную проверку.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9050" y="2022776"/>
            <a:ext cx="3446752" cy="3350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СИСТЕМА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КОНТРОЛЯ КАЧЕСТВА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2088215"/>
            <a:ext cx="4457700" cy="300688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831626"/>
            <a:ext cx="2857500" cy="1238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8817" y="99876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STANDARD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CSA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1780179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Антикоррозийное покрытие теплообменников </a:t>
            </a:r>
            <a:r>
              <a:rPr lang="ru-RU" sz="1200" b="1" dirty="0" smtClean="0">
                <a:solidFill>
                  <a:srgbClr val="C00000"/>
                </a:solidFill>
              </a:rPr>
              <a:t>внутреннего </a:t>
            </a:r>
            <a:r>
              <a:rPr lang="ru-RU" sz="1200" b="1" dirty="0">
                <a:solidFill>
                  <a:srgbClr val="C00000"/>
                </a:solidFill>
              </a:rPr>
              <a:t>и </a:t>
            </a:r>
            <a:r>
              <a:rPr lang="ru-RU" sz="1200" b="1" dirty="0" smtClean="0">
                <a:solidFill>
                  <a:srgbClr val="C00000"/>
                </a:solidFill>
              </a:rPr>
              <a:t>наружного </a:t>
            </a:r>
            <a:r>
              <a:rPr lang="ru-RU" sz="1200" b="1" dirty="0">
                <a:solidFill>
                  <a:srgbClr val="C00000"/>
                </a:solidFill>
              </a:rPr>
              <a:t>блоков «</a:t>
            </a:r>
            <a:r>
              <a:rPr lang="ru-RU" sz="1200" b="1" dirty="0" err="1" smtClean="0">
                <a:solidFill>
                  <a:srgbClr val="C00000"/>
                </a:solidFill>
              </a:rPr>
              <a:t>Gold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 err="1">
                <a:solidFill>
                  <a:srgbClr val="C00000"/>
                </a:solidFill>
              </a:rPr>
              <a:t>Fin</a:t>
            </a:r>
            <a:r>
              <a:rPr lang="ru-RU" sz="1200" b="1" dirty="0">
                <a:solidFill>
                  <a:srgbClr val="C00000"/>
                </a:solidFill>
              </a:rPr>
              <a:t>»: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2223519"/>
            <a:ext cx="396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Уникальное антикоррозионное покрытие теплообменников </a:t>
            </a:r>
            <a:r>
              <a:rPr lang="en-US" sz="1200" dirty="0"/>
              <a:t>Gold Fin </a:t>
            </a:r>
            <a:r>
              <a:rPr lang="ru-RU" sz="1200" dirty="0"/>
              <a:t>выдерживает воздействие соленого воздуха и других агрессивных воздействий окружающей среды. Оно также эффективно предотвращает размножение бактерий, повышает </a:t>
            </a:r>
            <a:r>
              <a:rPr lang="ru-RU" sz="1200" dirty="0" err="1"/>
              <a:t>энергоэффективность</a:t>
            </a:r>
            <a:r>
              <a:rPr lang="ru-RU" sz="1200" dirty="0"/>
              <a:t> и увеличивает срок эксплуатации кондиционера.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08" y="2084922"/>
            <a:ext cx="3517392" cy="11922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74508" y="1777443"/>
            <a:ext cx="373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Функция обнаружения утечки хладагента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82128" y="3358456"/>
            <a:ext cx="3429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Кондиционеры </a:t>
            </a:r>
            <a:r>
              <a:rPr lang="en-US" sz="1100" dirty="0"/>
              <a:t>Cherbrooke</a:t>
            </a:r>
            <a:r>
              <a:rPr lang="ru-RU" sz="1100" dirty="0"/>
              <a:t>, используя специальный алгоритм обнаружения утечки хладагента, отслеживают температуру теплообменника внутреннего блока – если температура испарителя за определенный интервал времени падает ниже заданного значения, сплит-система останавливает свою работу до устранения причины неисправности, при этом на дисплее высвечивается код ошибки «EС».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1" y="3716431"/>
            <a:ext cx="3628742" cy="21796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909" y="2286000"/>
            <a:ext cx="2041991" cy="71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8817" y="99876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STANDARD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CSA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60802" y="1348891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Компрессор </a:t>
            </a:r>
            <a:r>
              <a:rPr lang="en-US" sz="1600" b="1" dirty="0">
                <a:solidFill>
                  <a:srgbClr val="C00000"/>
                </a:solidFill>
              </a:rPr>
              <a:t>GMCC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95206" y="1764927"/>
            <a:ext cx="7415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 кондиционерах </a:t>
            </a:r>
            <a:r>
              <a:rPr lang="en-US" sz="1200" dirty="0" smtClean="0"/>
              <a:t>Cherbrooke</a:t>
            </a:r>
            <a:r>
              <a:rPr lang="ru-RU" sz="1200" dirty="0" smtClean="0"/>
              <a:t> </a:t>
            </a:r>
            <a:r>
              <a:rPr lang="ru-RU" sz="1200" dirty="0"/>
              <a:t>установлены высокотехнологичные компрессоры GMCC (</a:t>
            </a:r>
            <a:r>
              <a:rPr lang="ru-RU" sz="1200" dirty="0" err="1"/>
              <a:t>Guangdong</a:t>
            </a:r>
            <a:r>
              <a:rPr lang="ru-RU" sz="1200" dirty="0"/>
              <a:t> </a:t>
            </a:r>
            <a:r>
              <a:rPr lang="ru-RU" sz="1200" dirty="0" err="1"/>
              <a:t>Midea</a:t>
            </a:r>
            <a:r>
              <a:rPr lang="ru-RU" sz="1200" dirty="0"/>
              <a:t>-Toshiba </a:t>
            </a:r>
            <a:r>
              <a:rPr lang="ru-RU" sz="1200" dirty="0" err="1"/>
              <a:t>Compressor</a:t>
            </a:r>
            <a:r>
              <a:rPr lang="ru-RU" sz="1200" dirty="0"/>
              <a:t> Corporation, </a:t>
            </a:r>
            <a:r>
              <a:rPr lang="ru-RU" sz="1200" dirty="0" smtClean="0"/>
              <a:t>совместное </a:t>
            </a:r>
            <a:r>
              <a:rPr lang="ru-RU" sz="1200" dirty="0"/>
              <a:t>предприятие производителя с корпорацией Toshiba</a:t>
            </a:r>
            <a:r>
              <a:rPr lang="ru-RU" sz="1200" dirty="0" smtClean="0"/>
              <a:t>).</a:t>
            </a:r>
            <a:endParaRPr lang="en-US" sz="1200" dirty="0" smtClean="0"/>
          </a:p>
          <a:p>
            <a:pPr algn="just"/>
            <a:endParaRPr lang="en-US" sz="1200" dirty="0"/>
          </a:p>
          <a:p>
            <a:pPr algn="just"/>
            <a:r>
              <a:rPr lang="ru-RU" sz="1200" dirty="0"/>
              <a:t>GMCC производит каждый третий компрессор в мире. Продукция </a:t>
            </a:r>
            <a:r>
              <a:rPr lang="ru-RU" sz="1200" dirty="0" smtClean="0"/>
              <a:t>завода </a:t>
            </a:r>
            <a:r>
              <a:rPr lang="ru-RU" sz="1200" dirty="0"/>
              <a:t>используется в оборудовании не только оригинальных марок </a:t>
            </a:r>
            <a:r>
              <a:rPr lang="ru-RU" sz="1200" dirty="0" smtClean="0"/>
              <a:t>производителя</a:t>
            </a:r>
            <a:r>
              <a:rPr lang="ru-RU" sz="1200" dirty="0"/>
              <a:t>, но и в кондиционерах некоторых японских </a:t>
            </a:r>
            <a:r>
              <a:rPr lang="ru-RU" sz="1200" dirty="0" smtClean="0"/>
              <a:t>брендов.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672" y="3092949"/>
            <a:ext cx="42949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Вывод дренажа в двух направлениях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24400" y="3049669"/>
            <a:ext cx="45311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Улучшенное крепление внутреннего блока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4673" y="3425191"/>
            <a:ext cx="4465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Для удобства монтажа в различных </a:t>
            </a:r>
            <a:r>
              <a:rPr lang="ru-RU" sz="1200" dirty="0" smtClean="0"/>
              <a:t>интерьерах</a:t>
            </a:r>
            <a:r>
              <a:rPr lang="en-US" sz="1200" dirty="0" smtClean="0"/>
              <a:t> </a:t>
            </a:r>
            <a:r>
              <a:rPr lang="ru-RU" sz="1200" dirty="0" smtClean="0"/>
              <a:t>производитель </a:t>
            </a:r>
            <a:r>
              <a:rPr lang="ru-RU" sz="1200" dirty="0"/>
              <a:t>предусмотрел возможность </a:t>
            </a:r>
            <a:r>
              <a:rPr lang="ru-RU" sz="1200" dirty="0" smtClean="0"/>
              <a:t>подключения </a:t>
            </a:r>
            <a:r>
              <a:rPr lang="ru-RU" sz="1200" dirty="0"/>
              <a:t>к дренажной трубе, как с левой, так и </a:t>
            </a:r>
            <a:r>
              <a:rPr lang="ru-RU" sz="1200" dirty="0" smtClean="0"/>
              <a:t>с</a:t>
            </a:r>
            <a:r>
              <a:rPr lang="en-US" sz="1200" dirty="0" smtClean="0"/>
              <a:t> </a:t>
            </a:r>
            <a:r>
              <a:rPr lang="ru-RU" sz="1200" dirty="0" smtClean="0"/>
              <a:t>правой </a:t>
            </a:r>
            <a:r>
              <a:rPr lang="ru-RU" sz="1200" dirty="0"/>
              <a:t>стороны внутреннего блока. </a:t>
            </a:r>
            <a:r>
              <a:rPr lang="ru-RU" sz="1200" dirty="0" smtClean="0"/>
              <a:t>Неиспользуемый </a:t>
            </a:r>
            <a:r>
              <a:rPr lang="ru-RU" sz="1200" dirty="0"/>
              <a:t>порт закрывается пробкой, которая </a:t>
            </a:r>
            <a:r>
              <a:rPr lang="ru-RU" sz="1200" dirty="0" smtClean="0"/>
              <a:t>установлена </a:t>
            </a:r>
            <a:r>
              <a:rPr lang="ru-RU" sz="1200" dirty="0"/>
              <a:t>изначально на 1 из выходов поддона дренажа.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24400" y="3441667"/>
            <a:ext cx="3087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Внутренний блок отходит от стены на 15 см, что облегчает </a:t>
            </a:r>
            <a:r>
              <a:rPr lang="ru-RU" sz="1200" dirty="0" smtClean="0"/>
              <a:t>монтаж </a:t>
            </a:r>
            <a:r>
              <a:rPr lang="ru-RU" sz="1200" dirty="0"/>
              <a:t>и сервисное </a:t>
            </a:r>
            <a:r>
              <a:rPr lang="ru-RU" sz="1200" dirty="0" smtClean="0"/>
              <a:t>обслуживание</a:t>
            </a:r>
            <a:r>
              <a:rPr lang="en-US" sz="1200" dirty="0"/>
              <a:t>.</a:t>
            </a:r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0" y="4691374"/>
            <a:ext cx="2628900" cy="16383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129" y="4453355"/>
            <a:ext cx="1471522" cy="5159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660" y="4338436"/>
            <a:ext cx="1037546" cy="11890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5" y="1366916"/>
            <a:ext cx="1545445" cy="14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8817" y="99876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STANDARD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CSA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9050" y="425467"/>
            <a:ext cx="3905250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ТЕХНИЧЕСКИЕ ХАРАКТЕРИСТИКИ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6" y="1895632"/>
            <a:ext cx="8930428" cy="41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056472"/>
            <a:ext cx="2719121" cy="3314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24" y="4713776"/>
            <a:ext cx="1596276" cy="1229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2" y="2013351"/>
            <a:ext cx="1870917" cy="1191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87" y="1943261"/>
            <a:ext cx="2438400" cy="1143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64" y="4275673"/>
            <a:ext cx="2069559" cy="19143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9050" y="425467"/>
            <a:ext cx="4819650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ПОЛУПРОМЫШЛЕННЫЕ </a:t>
            </a:r>
            <a:r>
              <a:rPr lang="en-US" altLang="ru-RU" sz="2000" b="1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</a:t>
            </a:r>
            <a:r>
              <a:rPr lang="ru-RU" altLang="ru-RU" sz="2000" b="1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ИСТЕМЫ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0" y="1881708"/>
            <a:ext cx="2176213" cy="14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3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91" y="1552964"/>
            <a:ext cx="1127449" cy="22098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565086" y="1653224"/>
            <a:ext cx="357891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Кассетные блоки </a:t>
            </a:r>
            <a:r>
              <a:rPr lang="en-US" sz="1100" dirty="0" smtClean="0"/>
              <a:t>on/off </a:t>
            </a:r>
            <a:r>
              <a:rPr lang="ru-RU" sz="1100" dirty="0" smtClean="0"/>
              <a:t>CC</a:t>
            </a:r>
            <a:r>
              <a:rPr lang="en-US" sz="1100" dirty="0" smtClean="0"/>
              <a:t>A</a:t>
            </a:r>
            <a:r>
              <a:rPr lang="ru-RU" sz="1100" dirty="0" smtClean="0"/>
              <a:t> (компакт) – идеальное реше</a:t>
            </a:r>
            <a:r>
              <a:rPr lang="ru-RU" sz="1100" dirty="0"/>
              <a:t>ние для </a:t>
            </a:r>
            <a:r>
              <a:rPr lang="ru-RU" sz="1100" dirty="0" smtClean="0"/>
              <a:t>частных домов, торговых и офисных помещений.</a:t>
            </a:r>
          </a:p>
          <a:p>
            <a:endParaRPr lang="ru-RU" sz="1100" dirty="0"/>
          </a:p>
          <a:p>
            <a:r>
              <a:rPr lang="ru-RU" sz="1100" dirty="0" smtClean="0"/>
              <a:t>• </a:t>
            </a:r>
            <a:r>
              <a:rPr lang="ru-RU" sz="1100" dirty="0"/>
              <a:t>Встроенный дренажный насос с высотой подъема </a:t>
            </a:r>
            <a:r>
              <a:rPr lang="ru-RU" sz="1100" dirty="0" smtClean="0"/>
              <a:t>до 750 мм;</a:t>
            </a:r>
          </a:p>
          <a:p>
            <a:r>
              <a:rPr lang="ru-RU" sz="1100" dirty="0"/>
              <a:t>• Распределение воздушного потока на 360°;</a:t>
            </a:r>
            <a:endParaRPr lang="ru-RU" sz="1100" dirty="0" smtClean="0"/>
          </a:p>
          <a:p>
            <a:r>
              <a:rPr lang="ru-RU" sz="1100" dirty="0"/>
              <a:t>• Малошумный </a:t>
            </a:r>
            <a:r>
              <a:rPr lang="ru-RU" sz="1100" dirty="0" smtClean="0"/>
              <a:t>вентилятор;</a:t>
            </a:r>
          </a:p>
          <a:p>
            <a:r>
              <a:rPr lang="ru-RU" sz="1100" dirty="0"/>
              <a:t>• Предусмотрена возможность для </a:t>
            </a:r>
            <a:r>
              <a:rPr lang="ru-RU" sz="1100" dirty="0" smtClean="0"/>
              <a:t>подключения воздуховода </a:t>
            </a:r>
            <a:r>
              <a:rPr lang="ru-RU" sz="1100" dirty="0"/>
              <a:t>подачи приточного воздуха (на углу </a:t>
            </a:r>
            <a:r>
              <a:rPr lang="ru-RU" sz="1100" dirty="0" smtClean="0"/>
              <a:t>корпуса) от </a:t>
            </a:r>
            <a:r>
              <a:rPr lang="ru-RU" sz="1100" dirty="0"/>
              <a:t>внешней </a:t>
            </a:r>
            <a:r>
              <a:rPr lang="ru-RU" sz="1100" dirty="0" smtClean="0"/>
              <a:t>вентиляционной  системы;</a:t>
            </a:r>
          </a:p>
          <a:p>
            <a:r>
              <a:rPr lang="ru-RU" sz="1100" dirty="0"/>
              <a:t>• </a:t>
            </a:r>
            <a:r>
              <a:rPr lang="ru-RU" sz="1100" dirty="0" smtClean="0"/>
              <a:t>Панель </a:t>
            </a:r>
            <a:r>
              <a:rPr lang="en-US" sz="1100" dirty="0"/>
              <a:t>C-MBQ4-03E </a:t>
            </a:r>
            <a:r>
              <a:rPr lang="ru-RU" sz="1100" dirty="0" smtClean="0"/>
              <a:t>входит </a:t>
            </a:r>
            <a:r>
              <a:rPr lang="ru-RU" sz="1100" dirty="0"/>
              <a:t>в </a:t>
            </a:r>
            <a:r>
              <a:rPr lang="ru-RU" sz="1100" dirty="0" smtClean="0"/>
              <a:t>комплект;</a:t>
            </a:r>
          </a:p>
          <a:p>
            <a:r>
              <a:rPr lang="ru-RU" sz="1100" dirty="0"/>
              <a:t>• Плата управления </a:t>
            </a:r>
            <a:r>
              <a:rPr lang="ru-RU" sz="1100" dirty="0" smtClean="0"/>
              <a:t>защищена «несгораемым</a:t>
            </a:r>
            <a:r>
              <a:rPr lang="ru-RU" sz="1100" dirty="0"/>
              <a:t>» </a:t>
            </a:r>
            <a:r>
              <a:rPr lang="ru-RU" sz="1100" dirty="0" smtClean="0"/>
              <a:t>корпусом, установлен </a:t>
            </a:r>
            <a:r>
              <a:rPr lang="ru-RU" sz="1100" dirty="0"/>
              <a:t>усовершенствованный </a:t>
            </a:r>
            <a:r>
              <a:rPr lang="ru-RU" sz="1100" dirty="0" smtClean="0"/>
              <a:t>вентилятор.</a:t>
            </a:r>
          </a:p>
          <a:p>
            <a:r>
              <a:rPr lang="ru-RU" sz="1100" dirty="0"/>
              <a:t>• </a:t>
            </a:r>
            <a:r>
              <a:rPr lang="ru-RU" sz="1100" dirty="0" smtClean="0"/>
              <a:t>Беспроводной пульт ДУ </a:t>
            </a:r>
            <a:r>
              <a:rPr lang="en-US" sz="1100" dirty="0" smtClean="0"/>
              <a:t>RG57A2</a:t>
            </a:r>
            <a:r>
              <a:rPr lang="ru-RU" sz="1100" dirty="0" smtClean="0"/>
              <a:t>/</a:t>
            </a:r>
            <a:r>
              <a:rPr lang="en-US" sz="1100" dirty="0" smtClean="0"/>
              <a:t>BGEF</a:t>
            </a:r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dirty="0"/>
          </a:p>
          <a:p>
            <a:endParaRPr lang="ru-RU" sz="1100" dirty="0" smtClean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3" y="5327781"/>
            <a:ext cx="7456854" cy="93698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62314" y="990600"/>
            <a:ext cx="3578915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КАССЕТНЫЕ БЛОКИ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CCA</a:t>
            </a:r>
            <a:endParaRPr lang="ru-RU" altLang="ru-RU" sz="1900" dirty="0" smtClean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60</a:t>
            </a: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0Х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60</a:t>
            </a: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0</a:t>
            </a:r>
            <a:endParaRPr lang="ru-RU" altLang="ru-RU" sz="19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3" y="990600"/>
            <a:ext cx="4320449" cy="28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65085" y="998765"/>
            <a:ext cx="3578915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КАССЕТНЫЕ БЛОКИ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CCD</a:t>
            </a:r>
            <a:endParaRPr lang="ru-RU" altLang="ru-RU" sz="1900" dirty="0" smtClean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850Х850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95477" y="1608365"/>
            <a:ext cx="36485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Блоки </a:t>
            </a:r>
            <a:r>
              <a:rPr lang="en-US" sz="1100" dirty="0"/>
              <a:t>on/off </a:t>
            </a:r>
            <a:r>
              <a:rPr lang="ru-RU" sz="1100" dirty="0" smtClean="0"/>
              <a:t>CCD </a:t>
            </a:r>
            <a:r>
              <a:rPr lang="ru-RU" sz="1100" dirty="0"/>
              <a:t>(</a:t>
            </a:r>
            <a:r>
              <a:rPr lang="ru-RU" sz="1100" dirty="0" smtClean="0"/>
              <a:t>полноразмерные) - идеальное решение </a:t>
            </a:r>
            <a:r>
              <a:rPr lang="ru-RU" sz="1100" dirty="0"/>
              <a:t>для поддержания комфортного микроклимата в помещениях большой </a:t>
            </a:r>
            <a:r>
              <a:rPr lang="ru-RU" sz="1100" dirty="0" smtClean="0"/>
              <a:t>площади, предполагающих </a:t>
            </a:r>
            <a:r>
              <a:rPr lang="ru-RU" sz="1100" dirty="0"/>
              <a:t>большое скопление людей: </a:t>
            </a:r>
            <a:r>
              <a:rPr lang="ru-RU" sz="1100" dirty="0" smtClean="0"/>
              <a:t>офисы, магазины, кафе </a:t>
            </a:r>
            <a:r>
              <a:rPr lang="ru-RU" sz="1100" dirty="0"/>
              <a:t>и рестораны, холлы различных учреждений. Линейка полноразмерных систем </a:t>
            </a:r>
            <a:r>
              <a:rPr lang="ru-RU" sz="1100" dirty="0" smtClean="0"/>
              <a:t>кассетного </a:t>
            </a:r>
            <a:r>
              <a:rPr lang="ru-RU" sz="1100" dirty="0"/>
              <a:t>типа Cherbrooke </a:t>
            </a:r>
            <a:r>
              <a:rPr lang="ru-RU" sz="1100" dirty="0" smtClean="0"/>
              <a:t>заканчивается моделью производительностью 16,12 кВт</a:t>
            </a:r>
            <a:r>
              <a:rPr lang="ru-RU" sz="1100" dirty="0"/>
              <a:t>. </a:t>
            </a:r>
            <a:r>
              <a:rPr lang="ru-RU" sz="1100" dirty="0" smtClean="0"/>
              <a:t>Тонкий </a:t>
            </a:r>
            <a:r>
              <a:rPr lang="ru-RU" sz="1100" dirty="0"/>
              <a:t>корпус - 24,5 см </a:t>
            </a:r>
            <a:r>
              <a:rPr lang="ru-RU" sz="1100" dirty="0" smtClean="0"/>
              <a:t>упрощает установку </a:t>
            </a:r>
            <a:r>
              <a:rPr lang="ru-RU" sz="1100" dirty="0"/>
              <a:t>блока и дальнейшее его </a:t>
            </a:r>
            <a:r>
              <a:rPr lang="ru-RU" sz="1100" dirty="0" smtClean="0"/>
              <a:t>обслуживание (</a:t>
            </a:r>
            <a:r>
              <a:rPr lang="en-US" sz="1100" dirty="0" smtClean="0"/>
              <a:t>CCD</a:t>
            </a:r>
            <a:r>
              <a:rPr lang="ru-RU" sz="1100" dirty="0"/>
              <a:t>-</a:t>
            </a:r>
            <a:r>
              <a:rPr lang="en-US" sz="1100" dirty="0" smtClean="0"/>
              <a:t>24</a:t>
            </a:r>
            <a:r>
              <a:rPr lang="ru-RU" sz="1100" dirty="0" smtClean="0"/>
              <a:t> </a:t>
            </a:r>
            <a:r>
              <a:rPr lang="en-US" sz="1100" dirty="0" smtClean="0"/>
              <a:t> – 20</a:t>
            </a:r>
            <a:r>
              <a:rPr lang="ru-RU" sz="1100" dirty="0" smtClean="0"/>
              <a:t>,5 см).</a:t>
            </a:r>
          </a:p>
          <a:p>
            <a:r>
              <a:rPr lang="ru-RU" sz="1100" dirty="0" smtClean="0"/>
              <a:t>• </a:t>
            </a:r>
            <a:r>
              <a:rPr lang="ru-RU" sz="1100" dirty="0"/>
              <a:t>Встроенный дренажный насос с </a:t>
            </a:r>
            <a:r>
              <a:rPr lang="ru-RU" sz="1100" dirty="0" smtClean="0"/>
              <a:t>высотой подъема до 750 мм;</a:t>
            </a:r>
          </a:p>
          <a:p>
            <a:r>
              <a:rPr lang="ru-RU" sz="1100" dirty="0"/>
              <a:t>• Распределение воздушного потока на 360°;</a:t>
            </a:r>
            <a:endParaRPr lang="ru-RU" sz="1100" dirty="0" smtClean="0"/>
          </a:p>
          <a:p>
            <a:r>
              <a:rPr lang="ru-RU" sz="1100" dirty="0"/>
              <a:t>• Малошумный </a:t>
            </a:r>
            <a:r>
              <a:rPr lang="ru-RU" sz="1100" dirty="0" smtClean="0"/>
              <a:t>вентилятор;</a:t>
            </a:r>
          </a:p>
          <a:p>
            <a:r>
              <a:rPr lang="ru-RU" sz="1100" dirty="0"/>
              <a:t>• Предусмотрена возможность для </a:t>
            </a:r>
            <a:r>
              <a:rPr lang="ru-RU" sz="1100" dirty="0" smtClean="0"/>
              <a:t>подключения воздуховода </a:t>
            </a:r>
            <a:r>
              <a:rPr lang="ru-RU" sz="1100" dirty="0"/>
              <a:t>подачи приточного воздуха (на углу </a:t>
            </a:r>
            <a:r>
              <a:rPr lang="ru-RU" sz="1100" dirty="0" smtClean="0"/>
              <a:t>корпуса) от </a:t>
            </a:r>
            <a:r>
              <a:rPr lang="ru-RU" sz="1100" dirty="0"/>
              <a:t>внешней </a:t>
            </a:r>
            <a:r>
              <a:rPr lang="ru-RU" sz="1100" dirty="0" smtClean="0"/>
              <a:t>вентиляционной  системы;</a:t>
            </a:r>
          </a:p>
          <a:p>
            <a:r>
              <a:rPr lang="ru-RU" sz="1100" dirty="0"/>
              <a:t>• </a:t>
            </a:r>
            <a:r>
              <a:rPr lang="ru-RU" sz="1100" dirty="0" smtClean="0"/>
              <a:t>Панель </a:t>
            </a:r>
            <a:r>
              <a:rPr lang="en-US" sz="1100" dirty="0" smtClean="0"/>
              <a:t>C-MBQ4-0</a:t>
            </a:r>
            <a:r>
              <a:rPr lang="ru-RU" sz="1100" dirty="0" smtClean="0"/>
              <a:t>4В</a:t>
            </a:r>
            <a:r>
              <a:rPr lang="en-US" sz="1100" dirty="0" smtClean="0"/>
              <a:t> </a:t>
            </a:r>
            <a:r>
              <a:rPr lang="ru-RU" sz="1100" dirty="0" smtClean="0"/>
              <a:t>входит </a:t>
            </a:r>
            <a:r>
              <a:rPr lang="ru-RU" sz="1100" dirty="0"/>
              <a:t>в </a:t>
            </a:r>
            <a:r>
              <a:rPr lang="ru-RU" sz="1100" dirty="0" smtClean="0"/>
              <a:t>комплект.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46" y="3112833"/>
            <a:ext cx="1127449" cy="2209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8" y="3384863"/>
            <a:ext cx="1879051" cy="1760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71" y="3938070"/>
            <a:ext cx="2328394" cy="1327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9144000" cy="931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35" y="-35011"/>
            <a:ext cx="6291824" cy="41966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8222" y="5075151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C-MBQ4-0</a:t>
            </a:r>
            <a:r>
              <a:rPr lang="ru-RU" sz="900" dirty="0" smtClean="0"/>
              <a:t>4В</a:t>
            </a:r>
          </a:p>
          <a:p>
            <a:r>
              <a:rPr lang="ru-RU" sz="900" dirty="0" smtClean="0"/>
              <a:t>(в комплекте)</a:t>
            </a:r>
            <a:r>
              <a:rPr lang="en-US" sz="900" dirty="0" smtClean="0"/>
              <a:t> 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4188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6" y="1970731"/>
            <a:ext cx="743559" cy="8486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30711" y="1930693"/>
            <a:ext cx="31908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 случае внезапного пропадания </a:t>
            </a:r>
            <a:r>
              <a:rPr lang="ru-RU" sz="1000" dirty="0" smtClean="0"/>
              <a:t>электр</a:t>
            </a:r>
            <a:r>
              <a:rPr lang="ru-RU" sz="1000" dirty="0"/>
              <a:t>о</a:t>
            </a:r>
            <a:r>
              <a:rPr lang="ru-RU" sz="1000" dirty="0" smtClean="0"/>
              <a:t>питания, настройки </a:t>
            </a:r>
            <a:r>
              <a:rPr lang="ru-RU" sz="1000" dirty="0"/>
              <a:t>кондиционера сохраняются. </a:t>
            </a:r>
            <a:r>
              <a:rPr lang="ru-RU" sz="1000" dirty="0" smtClean="0"/>
              <a:t>При </a:t>
            </a:r>
            <a:r>
              <a:rPr lang="ru-RU" sz="1000" dirty="0" err="1" smtClean="0"/>
              <a:t>возоб-новлении</a:t>
            </a:r>
            <a:r>
              <a:rPr lang="ru-RU" sz="1000" dirty="0" smtClean="0"/>
              <a:t> электропитания, </a:t>
            </a:r>
            <a:r>
              <a:rPr lang="ru-RU" sz="1000" dirty="0"/>
              <a:t>кондиционер </a:t>
            </a:r>
            <a:r>
              <a:rPr lang="ru-RU" sz="1000" dirty="0" err="1" smtClean="0"/>
              <a:t>включа-ется</a:t>
            </a:r>
            <a:r>
              <a:rPr lang="ru-RU" sz="1000" dirty="0" smtClean="0"/>
              <a:t> </a:t>
            </a:r>
            <a:r>
              <a:rPr lang="ru-RU" sz="1000" dirty="0"/>
              <a:t>в режим, согласно сохраненным настройкам, после трехминутной задержки.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7400" y="2898682"/>
            <a:ext cx="34671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При </a:t>
            </a:r>
            <a:r>
              <a:rPr lang="ru-RU" sz="1000" dirty="0"/>
              <a:t>работе в режиме обогрев кондиционер выполнит </a:t>
            </a:r>
            <a:r>
              <a:rPr lang="ru-RU" sz="1000" dirty="0" smtClean="0"/>
              <a:t>цикл размораживания</a:t>
            </a:r>
            <a:r>
              <a:rPr lang="ru-RU" sz="1000" dirty="0"/>
              <a:t>, если суммарное время работы </a:t>
            </a:r>
            <a:r>
              <a:rPr lang="ru-RU" sz="1000" dirty="0" smtClean="0"/>
              <a:t>компрессора </a:t>
            </a:r>
            <a:r>
              <a:rPr lang="ru-RU" sz="1000" dirty="0"/>
              <a:t>составляет от 30 до 120 минут, при этом </a:t>
            </a:r>
            <a:r>
              <a:rPr lang="ru-RU" sz="1000" dirty="0" smtClean="0"/>
              <a:t>температура окружающего </a:t>
            </a:r>
            <a:r>
              <a:rPr lang="ru-RU" sz="1000" dirty="0"/>
              <a:t>воздуха ниже +5 °С.</a:t>
            </a:r>
          </a:p>
          <a:p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78752" y="5569106"/>
            <a:ext cx="3456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Панель кассетного </a:t>
            </a:r>
            <a:r>
              <a:rPr lang="ru-RU" sz="1000" dirty="0"/>
              <a:t>кондиционера оснащена </a:t>
            </a:r>
            <a:r>
              <a:rPr lang="ru-RU" sz="1000" dirty="0" smtClean="0"/>
              <a:t>дополни-тельными отверстиями </a:t>
            </a:r>
            <a:r>
              <a:rPr lang="ru-RU" sz="1000" dirty="0"/>
              <a:t>в корпусе, между жалюзи, </a:t>
            </a:r>
            <a:r>
              <a:rPr lang="ru-RU" sz="1000" dirty="0" smtClean="0"/>
              <a:t>которые </a:t>
            </a:r>
            <a:r>
              <a:rPr lang="ru-RU" sz="1000" dirty="0"/>
              <a:t>позволяют </a:t>
            </a:r>
            <a:r>
              <a:rPr lang="ru-RU" sz="1000" dirty="0" smtClean="0"/>
              <a:t>добиться кругового распределения </a:t>
            </a:r>
            <a:r>
              <a:rPr lang="ru-RU" sz="1000" dirty="0"/>
              <a:t>воздушного </a:t>
            </a:r>
            <a:r>
              <a:rPr lang="ru-RU" sz="1000" dirty="0" smtClean="0"/>
              <a:t>потока </a:t>
            </a:r>
            <a:r>
              <a:rPr lang="ru-RU" sz="1000" dirty="0"/>
              <a:t>(</a:t>
            </a:r>
            <a:r>
              <a:rPr lang="ru-RU" sz="1000" dirty="0" smtClean="0"/>
              <a:t>на 360°).</a:t>
            </a:r>
            <a:endParaRPr lang="ru-RU" sz="1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" y="4620514"/>
            <a:ext cx="737923" cy="87998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06459" y="4773694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24-часовой таймер </a:t>
            </a:r>
            <a:r>
              <a:rPr lang="ru-RU" sz="1000" dirty="0" smtClean="0"/>
              <a:t>включения / выключения </a:t>
            </a:r>
            <a:r>
              <a:rPr lang="ru-RU" sz="1000" dirty="0"/>
              <a:t>кондиционера </a:t>
            </a:r>
            <a:r>
              <a:rPr lang="ru-RU" sz="1000" dirty="0" smtClean="0"/>
              <a:t>с шагом </a:t>
            </a:r>
            <a:r>
              <a:rPr lang="ru-RU" sz="1000" dirty="0"/>
              <a:t>изменения в 0,5 или 1 час.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7400" y="3648563"/>
            <a:ext cx="3497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Функция защиты от обдува холодным воздуха </a:t>
            </a:r>
            <a:r>
              <a:rPr lang="ru-RU" sz="1000" dirty="0" err="1" smtClean="0"/>
              <a:t>позволя</a:t>
            </a:r>
            <a:r>
              <a:rPr lang="ru-RU" sz="1000" dirty="0" smtClean="0"/>
              <a:t>-</a:t>
            </a:r>
          </a:p>
          <a:p>
            <a:r>
              <a:rPr lang="ru-RU" sz="1000" dirty="0" err="1" smtClean="0"/>
              <a:t>ет</a:t>
            </a:r>
            <a:r>
              <a:rPr lang="ru-RU" sz="1000" dirty="0" smtClean="0"/>
              <a:t> избежать </a:t>
            </a:r>
            <a:r>
              <a:rPr lang="ru-RU" sz="1000" dirty="0"/>
              <a:t>направленного потока холодного воздуха </a:t>
            </a:r>
            <a:endParaRPr lang="ru-RU" sz="1000" dirty="0" smtClean="0"/>
          </a:p>
          <a:p>
            <a:r>
              <a:rPr lang="ru-RU" sz="1000" dirty="0" smtClean="0"/>
              <a:t>при включении </a:t>
            </a:r>
            <a:r>
              <a:rPr lang="ru-RU" sz="1000" dirty="0"/>
              <a:t>кондиционера в режим обогрева, при </a:t>
            </a:r>
            <a:endParaRPr lang="ru-RU" sz="1000" dirty="0" smtClean="0"/>
          </a:p>
          <a:p>
            <a:r>
              <a:rPr lang="ru-RU" sz="1000" dirty="0" smtClean="0"/>
              <a:t>этом вентилятор внутреннего </a:t>
            </a:r>
            <a:r>
              <a:rPr lang="ru-RU" sz="1000" dirty="0"/>
              <a:t>блока не включится пока теплообменник </a:t>
            </a:r>
            <a:r>
              <a:rPr lang="ru-RU" sz="1000" dirty="0" smtClean="0"/>
              <a:t>не прогреется </a:t>
            </a:r>
            <a:r>
              <a:rPr lang="ru-RU" sz="1000" dirty="0"/>
              <a:t>до </a:t>
            </a:r>
            <a:r>
              <a:rPr lang="ru-RU" sz="1000" dirty="0" smtClean="0"/>
              <a:t>программно </a:t>
            </a:r>
            <a:r>
              <a:rPr lang="ru-RU" sz="1000" dirty="0"/>
              <a:t>заданной температуры.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41" y="2792467"/>
            <a:ext cx="686920" cy="93917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120196" y="2819962"/>
            <a:ext cx="4100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«Ночной режим» (</a:t>
            </a:r>
            <a:r>
              <a:rPr lang="en-US" sz="1000" dirty="0"/>
              <a:t>sleep mode</a:t>
            </a:r>
            <a:r>
              <a:rPr lang="ru-RU" sz="1000" dirty="0"/>
              <a:t>) обеспечивает условия для</a:t>
            </a:r>
          </a:p>
          <a:p>
            <a:pPr algn="just"/>
            <a:r>
              <a:rPr lang="ru-RU" sz="1000" dirty="0"/>
              <a:t>спокойного сна и комфортного пробуждения. Кондиционер</a:t>
            </a:r>
          </a:p>
          <a:p>
            <a:pPr algn="just"/>
            <a:r>
              <a:rPr lang="ru-RU" sz="1000" dirty="0"/>
              <a:t>работает в этом режиме в течение 7 часов, при этом уменьшается скорость вентилятора, тем самым снижая уровень шума. После окончания режима, установки кондиционера возвращаются к первоначальным.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120195" y="3816350"/>
            <a:ext cx="41124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Режим </a:t>
            </a:r>
            <a:r>
              <a:rPr lang="ru-RU" sz="1000" dirty="0" smtClean="0"/>
              <a:t>автоматически </a:t>
            </a:r>
            <a:r>
              <a:rPr lang="ru-RU" sz="1000" dirty="0"/>
              <a:t>выбирает режим </a:t>
            </a:r>
            <a:r>
              <a:rPr lang="ru-RU" sz="1000" dirty="0" smtClean="0"/>
              <a:t>охлаждения</a:t>
            </a:r>
            <a:r>
              <a:rPr lang="ru-RU" sz="1000" dirty="0"/>
              <a:t>, основанной на разнице между установленной </a:t>
            </a:r>
            <a:r>
              <a:rPr lang="ru-RU" sz="1000" dirty="0" smtClean="0"/>
              <a:t>температурой </a:t>
            </a:r>
            <a:r>
              <a:rPr lang="ru-RU" sz="1000" dirty="0"/>
              <a:t>и </a:t>
            </a:r>
            <a:r>
              <a:rPr lang="ru-RU" sz="1000" dirty="0" err="1" smtClean="0"/>
              <a:t>действитель</a:t>
            </a:r>
            <a:r>
              <a:rPr lang="ru-RU" sz="1000" dirty="0" smtClean="0"/>
              <a:t>-ной </a:t>
            </a:r>
            <a:r>
              <a:rPr lang="ru-RU" sz="1000" dirty="0"/>
              <a:t>комнатной </a:t>
            </a:r>
            <a:r>
              <a:rPr lang="ru-RU" sz="1000" dirty="0" smtClean="0"/>
              <a:t>температурой, которая регулируется </a:t>
            </a:r>
            <a:r>
              <a:rPr lang="ru-RU" sz="1000" dirty="0"/>
              <a:t>при </a:t>
            </a:r>
            <a:r>
              <a:rPr lang="ru-RU" sz="1000" dirty="0" err="1" smtClean="0"/>
              <a:t>сниже-нии</a:t>
            </a:r>
            <a:r>
              <a:rPr lang="ru-RU" sz="1000" dirty="0" smtClean="0"/>
              <a:t> </a:t>
            </a:r>
            <a:r>
              <a:rPr lang="ru-RU" sz="1000" dirty="0"/>
              <a:t>влажности </a:t>
            </a:r>
            <a:r>
              <a:rPr lang="ru-RU" sz="1000" dirty="0" smtClean="0"/>
              <a:t>воздуха повторяющемся </a:t>
            </a:r>
            <a:r>
              <a:rPr lang="ru-RU" sz="1000" dirty="0"/>
              <a:t>включении и </a:t>
            </a:r>
            <a:r>
              <a:rPr lang="ru-RU" sz="1000" dirty="0" err="1" smtClean="0"/>
              <a:t>выключе-нии</a:t>
            </a:r>
            <a:r>
              <a:rPr lang="ru-RU" sz="1000" dirty="0" smtClean="0"/>
              <a:t> </a:t>
            </a:r>
            <a:r>
              <a:rPr lang="ru-RU" sz="1000" dirty="0"/>
              <a:t>режима </a:t>
            </a:r>
            <a:r>
              <a:rPr lang="ru-RU" sz="1000" dirty="0" smtClean="0"/>
              <a:t>охлаждения </a:t>
            </a:r>
            <a:r>
              <a:rPr lang="ru-RU" sz="1000" dirty="0"/>
              <a:t>и вентиляции.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65085" y="998765"/>
            <a:ext cx="3578915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КАССЕТНЫЕ БЛОКИ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7104"/>
            <a:ext cx="850572" cy="69953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38200" y="1143000"/>
            <a:ext cx="327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Вертикальные жалюзи </a:t>
            </a:r>
            <a:r>
              <a:rPr lang="ru-RU" sz="1000" dirty="0" smtClean="0"/>
              <a:t>поворачиваются </a:t>
            </a:r>
            <a:r>
              <a:rPr lang="ru-RU" sz="1000" dirty="0"/>
              <a:t>под углом 110</a:t>
            </a:r>
            <a:r>
              <a:rPr lang="ru-RU" sz="1000" dirty="0" smtClean="0"/>
              <a:t>°, а </a:t>
            </a:r>
            <a:r>
              <a:rPr lang="ru-RU" sz="1000" dirty="0"/>
              <a:t>горизонтальные жалюзи качаются на 120° </a:t>
            </a:r>
            <a:r>
              <a:rPr lang="ru-RU" sz="1000" dirty="0" smtClean="0"/>
              <a:t>Этот </a:t>
            </a:r>
            <a:r>
              <a:rPr lang="ru-RU" sz="1000" dirty="0"/>
              <a:t>режим </a:t>
            </a:r>
            <a:r>
              <a:rPr lang="ru-RU" sz="1000" dirty="0" smtClean="0"/>
              <a:t>обеспечивает более </a:t>
            </a:r>
            <a:r>
              <a:rPr lang="ru-RU" sz="1000" dirty="0"/>
              <a:t>широкое и ровное охлаждение/обогрев.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8" y="1066800"/>
            <a:ext cx="659932" cy="867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2" y="2867776"/>
            <a:ext cx="665027" cy="853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8" y="5506675"/>
            <a:ext cx="596929" cy="832747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107761" y="1679671"/>
            <a:ext cx="41124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 внутреннему блоку можно подключить ON-OFF </a:t>
            </a:r>
            <a:r>
              <a:rPr lang="ru-RU" sz="1000" dirty="0" smtClean="0"/>
              <a:t>переключатель </a:t>
            </a:r>
            <a:r>
              <a:rPr lang="ru-RU" sz="1000" dirty="0"/>
              <a:t>(термостат), который позволит дистанционно </a:t>
            </a:r>
            <a:r>
              <a:rPr lang="ru-RU" sz="1000" dirty="0" smtClean="0"/>
              <a:t>включать</a:t>
            </a:r>
            <a:r>
              <a:rPr lang="ru-RU" sz="1000" dirty="0"/>
              <a:t> – выключать кондиционер без использования </a:t>
            </a:r>
            <a:r>
              <a:rPr lang="ru-RU" sz="1000" dirty="0" smtClean="0"/>
              <a:t>стандартного пульта </a:t>
            </a:r>
            <a:r>
              <a:rPr lang="ru-RU" sz="1000" dirty="0"/>
              <a:t>дистанционного </a:t>
            </a:r>
            <a:r>
              <a:rPr lang="ru-RU" sz="1000" dirty="0" smtClean="0"/>
              <a:t>управления. Для </a:t>
            </a:r>
            <a:r>
              <a:rPr lang="ru-RU" sz="1000" dirty="0"/>
              <a:t>своевременного </a:t>
            </a:r>
            <a:r>
              <a:rPr lang="ru-RU" sz="1000" dirty="0" smtClean="0"/>
              <a:t>получения </a:t>
            </a:r>
            <a:r>
              <a:rPr lang="ru-RU" sz="1000" dirty="0"/>
              <a:t>дистанционного сигнала </a:t>
            </a:r>
            <a:r>
              <a:rPr lang="ru-RU" sz="1000" dirty="0" smtClean="0"/>
              <a:t>тревоги </a:t>
            </a:r>
            <a:r>
              <a:rPr lang="ru-RU" sz="1000" dirty="0"/>
              <a:t>об аварии (неисправности) кондиционера, можно </a:t>
            </a:r>
            <a:r>
              <a:rPr lang="ru-RU" sz="1000" dirty="0" smtClean="0"/>
              <a:t>подключить внешнюю </a:t>
            </a:r>
            <a:r>
              <a:rPr lang="ru-RU" sz="1000" dirty="0"/>
              <a:t>световую или звуковую аварийную сигнализацию.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20" y="1722494"/>
            <a:ext cx="622090" cy="91758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2" y="3744001"/>
            <a:ext cx="635987" cy="85315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50" y="3804537"/>
            <a:ext cx="605764" cy="84507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121594" y="4683642"/>
            <a:ext cx="40005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Встроенный дренажный насос. Используется в невысоком</a:t>
            </a:r>
          </a:p>
          <a:p>
            <a:r>
              <a:rPr lang="ru-RU" sz="1000" dirty="0"/>
              <a:t>подпотолочные пространстве для подъема воды на высоту</a:t>
            </a:r>
          </a:p>
          <a:p>
            <a:r>
              <a:rPr lang="ru-RU" sz="1000" dirty="0"/>
              <a:t>до 750 мм. По умолчанию установлен во все кассетные блоки,</a:t>
            </a:r>
          </a:p>
          <a:p>
            <a:r>
              <a:rPr lang="ru-RU" sz="1000" dirty="0" smtClean="0"/>
              <a:t>опционально </a:t>
            </a:r>
            <a:r>
              <a:rPr lang="ru-RU" sz="1000" dirty="0"/>
              <a:t>может монтироваться в напольно-потолочные и</a:t>
            </a:r>
          </a:p>
          <a:p>
            <a:r>
              <a:rPr lang="ru-RU" sz="1000" dirty="0"/>
              <a:t>канальные блоки.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141404" y="5639506"/>
            <a:ext cx="3913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Небольшая высота корпуса позволяет разместить </a:t>
            </a:r>
            <a:r>
              <a:rPr lang="ru-RU" sz="1000" dirty="0" err="1"/>
              <a:t>внутрен</a:t>
            </a:r>
            <a:r>
              <a:rPr lang="ru-RU" sz="1000" dirty="0"/>
              <a:t>-</a:t>
            </a:r>
          </a:p>
          <a:p>
            <a:r>
              <a:rPr lang="ru-RU" sz="1000" dirty="0" err="1"/>
              <a:t>ний</a:t>
            </a:r>
            <a:r>
              <a:rPr lang="ru-RU" sz="1000" dirty="0"/>
              <a:t> блок в невысоком </a:t>
            </a:r>
            <a:r>
              <a:rPr lang="ru-RU" sz="1000" dirty="0" err="1"/>
              <a:t>запотолочном</a:t>
            </a:r>
            <a:r>
              <a:rPr lang="ru-RU" sz="1000" dirty="0"/>
              <a:t> пространстве.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50" y="4663572"/>
            <a:ext cx="605764" cy="84507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60" y="5496090"/>
            <a:ext cx="661494" cy="8793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8817" y="99876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КАССЕТНЫЕ БЛОКИ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8112"/>
            <a:ext cx="7467600" cy="45009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9050" y="425467"/>
            <a:ext cx="3905250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ТЕХНИЧЕСКИЕ ХАРАКТЕРИСТИКИ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4679392" cy="3121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8817" y="99876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</a:t>
            </a: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86401" y="1630740"/>
            <a:ext cx="350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Модели</a:t>
            </a:r>
            <a:r>
              <a:rPr lang="en-US" sz="1200" dirty="0" smtClean="0"/>
              <a:t> CSI</a:t>
            </a:r>
            <a:r>
              <a:rPr lang="ru-RU" sz="1200" dirty="0" smtClean="0"/>
              <a:t> </a:t>
            </a:r>
            <a:r>
              <a:rPr lang="ru-RU" sz="1200" dirty="0"/>
              <a:t>серии </a:t>
            </a:r>
            <a:r>
              <a:rPr lang="ru-RU" sz="1200" dirty="0" smtClean="0"/>
              <a:t>«</a:t>
            </a:r>
            <a:r>
              <a:rPr lang="ru-RU" sz="1200" dirty="0" err="1" smtClean="0"/>
              <a:t>Inverter</a:t>
            </a:r>
            <a:r>
              <a:rPr lang="ru-RU" sz="1200" dirty="0"/>
              <a:t>» оснащены современными и технологичными DC-</a:t>
            </a:r>
            <a:r>
              <a:rPr lang="ru-RU" sz="1200" dirty="0" err="1"/>
              <a:t>inverter</a:t>
            </a:r>
            <a:r>
              <a:rPr lang="ru-RU" sz="1200" dirty="0"/>
              <a:t> </a:t>
            </a:r>
            <a:r>
              <a:rPr lang="ru-RU" sz="1200" dirty="0" smtClean="0"/>
              <a:t>компрессорами</a:t>
            </a:r>
            <a:r>
              <a:rPr lang="ru-RU" sz="1200" dirty="0"/>
              <a:t>, которые позволяют работать сплит-системе зимой на обогрев при </a:t>
            </a:r>
            <a:r>
              <a:rPr lang="ru-RU" sz="1200" dirty="0" smtClean="0"/>
              <a:t>температуре наружного </a:t>
            </a:r>
            <a:r>
              <a:rPr lang="ru-RU" sz="1200" dirty="0"/>
              <a:t>воздуха до -15 °С. Внутренний блок имеет </a:t>
            </a:r>
            <a:r>
              <a:rPr lang="ru-RU" sz="1200" dirty="0" smtClean="0"/>
              <a:t>глянцевую пластиковую лицевую панель со </a:t>
            </a:r>
            <a:r>
              <a:rPr lang="ru-RU" sz="1200" dirty="0"/>
              <a:t>скрытым LED </a:t>
            </a:r>
            <a:r>
              <a:rPr lang="ru-RU" sz="1200" dirty="0" smtClean="0"/>
              <a:t>дисплеем.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92" y="3135381"/>
            <a:ext cx="3791508" cy="3164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2" y="3657600"/>
            <a:ext cx="431973" cy="10046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18891"/>
            <a:ext cx="3356637" cy="28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65087" y="998765"/>
            <a:ext cx="357891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КАНАЛЬНЫЕ БЛОКИ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CDI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30715" y="1656057"/>
            <a:ext cx="357613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Сплит-системы </a:t>
            </a:r>
            <a:r>
              <a:rPr lang="ru-RU" sz="1100" dirty="0"/>
              <a:t>канального типа представляют собой </a:t>
            </a:r>
            <a:r>
              <a:rPr lang="en-US" sz="1100" dirty="0" smtClean="0"/>
              <a:t>on/off </a:t>
            </a:r>
            <a:r>
              <a:rPr lang="ru-RU" sz="1100" dirty="0" smtClean="0"/>
              <a:t>системы </a:t>
            </a:r>
            <a:r>
              <a:rPr lang="ru-RU" sz="1100" dirty="0"/>
              <a:t>кондиционирования воздуха </a:t>
            </a:r>
            <a:r>
              <a:rPr lang="ru-RU" sz="1100" dirty="0" smtClean="0"/>
              <a:t>с</a:t>
            </a:r>
            <a:r>
              <a:rPr lang="en-US" sz="1100" dirty="0" smtClean="0"/>
              <a:t> </a:t>
            </a:r>
            <a:r>
              <a:rPr lang="ru-RU" sz="1100" dirty="0" smtClean="0"/>
              <a:t>дистанционным управлением </a:t>
            </a:r>
            <a:r>
              <a:rPr lang="ru-RU" sz="1100" dirty="0"/>
              <a:t>для создания в помещении </a:t>
            </a:r>
            <a:r>
              <a:rPr lang="ru-RU" sz="1100" dirty="0" smtClean="0"/>
              <a:t>комфортных </a:t>
            </a:r>
            <a:r>
              <a:rPr lang="ru-RU" sz="1100" dirty="0"/>
              <a:t>климатических условий. Внутренние блоки </a:t>
            </a:r>
            <a:r>
              <a:rPr lang="ru-RU" sz="1100" dirty="0" smtClean="0"/>
              <a:t>монтируются за подвесным потолком, что позволяет скрыть их от глаз. Небольшая высота внутренних блоков (модели </a:t>
            </a:r>
            <a:br>
              <a:rPr lang="ru-RU" sz="1100" dirty="0" smtClean="0"/>
            </a:br>
            <a:r>
              <a:rPr lang="ru-RU" sz="1100" dirty="0" smtClean="0"/>
              <a:t>18-36) составляет 210-249 мм. Это позволяет экономить на подпотолочном пространстве.</a:t>
            </a:r>
            <a:br>
              <a:rPr lang="ru-RU" sz="1100" dirty="0" smtClean="0"/>
            </a:br>
            <a:r>
              <a:rPr lang="ru-RU" sz="1100" dirty="0" smtClean="0"/>
              <a:t>Конструкция </a:t>
            </a:r>
            <a:r>
              <a:rPr lang="ru-RU" sz="1100" dirty="0"/>
              <a:t>блоков обеспечивает облегченный </a:t>
            </a:r>
            <a:r>
              <a:rPr lang="ru-RU" sz="1100" dirty="0" smtClean="0"/>
              <a:t>доступ </a:t>
            </a:r>
            <a:r>
              <a:rPr lang="ru-RU" sz="1100" dirty="0"/>
              <a:t>ко всем компонентам через расширенную боковую </a:t>
            </a:r>
            <a:r>
              <a:rPr lang="ru-RU" sz="1100" dirty="0" smtClean="0"/>
              <a:t>панель или </a:t>
            </a:r>
            <a:r>
              <a:rPr lang="ru-RU" sz="1100" dirty="0"/>
              <a:t>из нижнего люка. Моторы и крыльчатки </a:t>
            </a:r>
            <a:r>
              <a:rPr lang="ru-RU" sz="1100" dirty="0" smtClean="0"/>
              <a:t>вентиляторов обеспечивают </a:t>
            </a:r>
            <a:r>
              <a:rPr lang="ru-RU" sz="1100" dirty="0"/>
              <a:t>мощный </a:t>
            </a:r>
            <a:r>
              <a:rPr lang="ru-RU" sz="1100" dirty="0" smtClean="0"/>
              <a:t>воздушный </a:t>
            </a:r>
            <a:r>
              <a:rPr lang="ru-RU" sz="1100" dirty="0"/>
              <a:t>поток, не издавая при </a:t>
            </a:r>
            <a:r>
              <a:rPr lang="ru-RU" sz="1100" dirty="0" smtClean="0"/>
              <a:t>этом избыточный шум.</a:t>
            </a:r>
            <a:br>
              <a:rPr lang="ru-RU" sz="1100" dirty="0" smtClean="0"/>
            </a:br>
            <a:r>
              <a:rPr lang="ru-RU" sz="1100" dirty="0" smtClean="0"/>
              <a:t>Система </a:t>
            </a:r>
            <a:r>
              <a:rPr lang="ru-RU" sz="1100" dirty="0"/>
              <a:t>состоит из </a:t>
            </a:r>
            <a:r>
              <a:rPr lang="ru-RU" sz="1100" dirty="0" smtClean="0"/>
              <a:t>наружного/внутреннего блоков </a:t>
            </a:r>
            <a:br>
              <a:rPr lang="ru-RU" sz="1100" dirty="0" smtClean="0"/>
            </a:br>
            <a:r>
              <a:rPr lang="ru-RU" sz="1100" dirty="0" smtClean="0"/>
              <a:t>и </a:t>
            </a:r>
            <a:r>
              <a:rPr lang="ru-RU" sz="1100" dirty="0"/>
              <a:t>проводного пульта </a:t>
            </a:r>
            <a:r>
              <a:rPr lang="ru-RU" sz="1100" dirty="0" smtClean="0"/>
              <a:t>ДУ (</a:t>
            </a:r>
            <a:r>
              <a:rPr lang="en-US" sz="1100" dirty="0" smtClean="0"/>
              <a:t>KJR-12B-H0801</a:t>
            </a:r>
            <a:r>
              <a:rPr lang="ru-RU" sz="1100" dirty="0" smtClean="0"/>
              <a:t>). </a:t>
            </a:r>
            <a:r>
              <a:rPr lang="ru-RU" sz="1100" dirty="0"/>
              <a:t>Внутренние блоки канальных сплит-систем </a:t>
            </a:r>
            <a:r>
              <a:rPr lang="ru-RU" sz="1100" dirty="0" smtClean="0"/>
              <a:t>серии</a:t>
            </a:r>
            <a:r>
              <a:rPr lang="en-US" sz="1100" dirty="0" smtClean="0"/>
              <a:t> CDI</a:t>
            </a:r>
            <a:r>
              <a:rPr lang="ru-RU" sz="1100" dirty="0" smtClean="0"/>
              <a:t> развивают </a:t>
            </a:r>
            <a:r>
              <a:rPr lang="ru-RU" sz="1100" dirty="0"/>
              <a:t>внешнее статическое </a:t>
            </a:r>
            <a:r>
              <a:rPr lang="ru-RU" sz="1100" dirty="0" smtClean="0"/>
              <a:t>давление до </a:t>
            </a:r>
            <a:r>
              <a:rPr lang="ru-RU" sz="1100" dirty="0"/>
              <a:t>160 Па, что позволяет им работать с </a:t>
            </a:r>
            <a:r>
              <a:rPr lang="ru-RU" sz="1100" dirty="0" smtClean="0"/>
              <a:t>разветвленной </a:t>
            </a:r>
            <a:r>
              <a:rPr lang="ru-RU" sz="1100" dirty="0"/>
              <a:t>сетью воздуховодов.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10488"/>
            <a:ext cx="3392424" cy="11283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79633"/>
            <a:ext cx="3429000" cy="11404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382117"/>
            <a:ext cx="1242979" cy="1752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3" y="5397812"/>
            <a:ext cx="6984154" cy="900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3119"/>
            <a:ext cx="5059271" cy="2373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032"/>
            <a:ext cx="5098287" cy="23918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98085" y="5077408"/>
            <a:ext cx="1114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KJR-12B-H0801</a:t>
            </a:r>
            <a:endParaRPr lang="ru-RU" sz="1000" dirty="0" smtClean="0"/>
          </a:p>
          <a:p>
            <a:r>
              <a:rPr lang="ru-RU" sz="1000" dirty="0" smtClean="0"/>
              <a:t>(в комплекте)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108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6" y="1219632"/>
            <a:ext cx="743559" cy="8486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30711" y="1179594"/>
            <a:ext cx="31908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 случае внезапного пропадания </a:t>
            </a:r>
            <a:r>
              <a:rPr lang="ru-RU" sz="1000" dirty="0" smtClean="0"/>
              <a:t>электр</a:t>
            </a:r>
            <a:r>
              <a:rPr lang="ru-RU" sz="1000" dirty="0"/>
              <a:t>о</a:t>
            </a:r>
            <a:r>
              <a:rPr lang="ru-RU" sz="1000" dirty="0" smtClean="0"/>
              <a:t>питания, настройки </a:t>
            </a:r>
            <a:r>
              <a:rPr lang="ru-RU" sz="1000" dirty="0"/>
              <a:t>кондиционера сохраняются. </a:t>
            </a:r>
            <a:r>
              <a:rPr lang="ru-RU" sz="1000" dirty="0" smtClean="0"/>
              <a:t>При </a:t>
            </a:r>
            <a:r>
              <a:rPr lang="ru-RU" sz="1000" dirty="0" err="1" smtClean="0"/>
              <a:t>возоб-новлении</a:t>
            </a:r>
            <a:r>
              <a:rPr lang="ru-RU" sz="1000" dirty="0" smtClean="0"/>
              <a:t> электропитания, </a:t>
            </a:r>
            <a:r>
              <a:rPr lang="ru-RU" sz="1000" dirty="0"/>
              <a:t>кондиционер </a:t>
            </a:r>
            <a:r>
              <a:rPr lang="ru-RU" sz="1000" dirty="0" err="1" smtClean="0"/>
              <a:t>включа-ется</a:t>
            </a:r>
            <a:r>
              <a:rPr lang="ru-RU" sz="1000" dirty="0" smtClean="0"/>
              <a:t> </a:t>
            </a:r>
            <a:r>
              <a:rPr lang="ru-RU" sz="1000" dirty="0"/>
              <a:t>в режим, согласно сохраненным настройкам, после трехминутной задержки.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7400" y="2147583"/>
            <a:ext cx="34671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При </a:t>
            </a:r>
            <a:r>
              <a:rPr lang="ru-RU" sz="1000" dirty="0"/>
              <a:t>работе в режиме обогрев кондиционер выполнит </a:t>
            </a:r>
            <a:r>
              <a:rPr lang="ru-RU" sz="1000" dirty="0" smtClean="0"/>
              <a:t>цикл размораживания</a:t>
            </a:r>
            <a:r>
              <a:rPr lang="ru-RU" sz="1000" dirty="0"/>
              <a:t>, если суммарное время работы </a:t>
            </a:r>
            <a:r>
              <a:rPr lang="ru-RU" sz="1000" dirty="0" smtClean="0"/>
              <a:t>компрессора </a:t>
            </a:r>
            <a:r>
              <a:rPr lang="ru-RU" sz="1000" dirty="0"/>
              <a:t>составляет от 30 до 120 минут, при этом </a:t>
            </a:r>
            <a:r>
              <a:rPr lang="ru-RU" sz="1000" dirty="0" smtClean="0"/>
              <a:t>температура окружающего </a:t>
            </a:r>
            <a:r>
              <a:rPr lang="ru-RU" sz="1000" dirty="0"/>
              <a:t>воздуха ниже +5 °С.</a:t>
            </a:r>
          </a:p>
          <a:p>
            <a:endParaRPr lang="ru-RU" sz="1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" y="3910681"/>
            <a:ext cx="737923" cy="87998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06175" y="4063861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24-часовой таймер </a:t>
            </a:r>
            <a:r>
              <a:rPr lang="ru-RU" sz="1000" dirty="0" smtClean="0"/>
              <a:t>включения / выключения </a:t>
            </a:r>
            <a:r>
              <a:rPr lang="ru-RU" sz="1000" dirty="0"/>
              <a:t>кондиционера </a:t>
            </a:r>
            <a:r>
              <a:rPr lang="ru-RU" sz="1000" dirty="0" smtClean="0"/>
              <a:t>с шагом </a:t>
            </a:r>
            <a:r>
              <a:rPr lang="ru-RU" sz="1000" dirty="0"/>
              <a:t>изменения в 0,5 или 1 час.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7400" y="2897464"/>
            <a:ext cx="3497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Функция защиты от обдува холодным воздуха </a:t>
            </a:r>
            <a:r>
              <a:rPr lang="ru-RU" sz="1000" dirty="0" err="1" smtClean="0"/>
              <a:t>позволя</a:t>
            </a:r>
            <a:r>
              <a:rPr lang="ru-RU" sz="1000" dirty="0" smtClean="0"/>
              <a:t>-</a:t>
            </a:r>
          </a:p>
          <a:p>
            <a:r>
              <a:rPr lang="ru-RU" sz="1000" dirty="0" err="1" smtClean="0"/>
              <a:t>ет</a:t>
            </a:r>
            <a:r>
              <a:rPr lang="ru-RU" sz="1000" dirty="0" smtClean="0"/>
              <a:t> избежать </a:t>
            </a:r>
            <a:r>
              <a:rPr lang="ru-RU" sz="1000" dirty="0"/>
              <a:t>направленного потока холодного воздуха </a:t>
            </a:r>
            <a:endParaRPr lang="ru-RU" sz="1000" dirty="0" smtClean="0"/>
          </a:p>
          <a:p>
            <a:r>
              <a:rPr lang="ru-RU" sz="1000" dirty="0" smtClean="0"/>
              <a:t>при включении </a:t>
            </a:r>
            <a:r>
              <a:rPr lang="ru-RU" sz="1000" dirty="0"/>
              <a:t>кондиционера в режим обогрева, при </a:t>
            </a:r>
            <a:endParaRPr lang="ru-RU" sz="1000" dirty="0" smtClean="0"/>
          </a:p>
          <a:p>
            <a:r>
              <a:rPr lang="ru-RU" sz="1000" dirty="0" smtClean="0"/>
              <a:t>этом вентилятор внутреннего </a:t>
            </a:r>
            <a:r>
              <a:rPr lang="ru-RU" sz="1000" dirty="0"/>
              <a:t>блока не включится пока теплообменник </a:t>
            </a:r>
            <a:r>
              <a:rPr lang="ru-RU" sz="1000" dirty="0" smtClean="0"/>
              <a:t>не прогреется </a:t>
            </a:r>
            <a:r>
              <a:rPr lang="ru-RU" sz="1000" dirty="0"/>
              <a:t>до </a:t>
            </a:r>
            <a:r>
              <a:rPr lang="ru-RU" sz="1000" dirty="0" smtClean="0"/>
              <a:t>программно </a:t>
            </a:r>
            <a:r>
              <a:rPr lang="ru-RU" sz="1000" dirty="0"/>
              <a:t>заданной температуры.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29" y="2883587"/>
            <a:ext cx="686920" cy="93917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120196" y="2854327"/>
            <a:ext cx="4100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«Ночной режим» (</a:t>
            </a:r>
            <a:r>
              <a:rPr lang="en-US" sz="1000" dirty="0"/>
              <a:t>sleep mode</a:t>
            </a:r>
            <a:r>
              <a:rPr lang="ru-RU" sz="1000" dirty="0"/>
              <a:t>) обеспечивает условия для</a:t>
            </a:r>
          </a:p>
          <a:p>
            <a:pPr algn="just"/>
            <a:r>
              <a:rPr lang="ru-RU" sz="1000" dirty="0"/>
              <a:t>спокойного сна и комфортного пробуждения. Кондиционер</a:t>
            </a:r>
          </a:p>
          <a:p>
            <a:pPr algn="just"/>
            <a:r>
              <a:rPr lang="ru-RU" sz="1000" dirty="0"/>
              <a:t>работает в этом режиме в течение 7 часов, при этом уменьшается скорость вентилятора, тем самым снижая уровень шума. После окончания режима, установки кондиционера возвращаются к первоначальным.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120195" y="3882748"/>
            <a:ext cx="41124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Режим </a:t>
            </a:r>
            <a:r>
              <a:rPr lang="ru-RU" sz="1000" dirty="0" smtClean="0"/>
              <a:t>автоматически </a:t>
            </a:r>
            <a:r>
              <a:rPr lang="ru-RU" sz="1000" dirty="0"/>
              <a:t>выбирает режим </a:t>
            </a:r>
            <a:r>
              <a:rPr lang="ru-RU" sz="1000" dirty="0" smtClean="0"/>
              <a:t>охлаждения</a:t>
            </a:r>
            <a:r>
              <a:rPr lang="ru-RU" sz="1000" dirty="0"/>
              <a:t>, основанной на разнице между установленной </a:t>
            </a:r>
            <a:r>
              <a:rPr lang="ru-RU" sz="1000" dirty="0" smtClean="0"/>
              <a:t>температурой </a:t>
            </a:r>
            <a:r>
              <a:rPr lang="ru-RU" sz="1000" dirty="0"/>
              <a:t>и </a:t>
            </a:r>
            <a:r>
              <a:rPr lang="ru-RU" sz="1000" dirty="0" err="1" smtClean="0"/>
              <a:t>действитель</a:t>
            </a:r>
            <a:r>
              <a:rPr lang="ru-RU" sz="1000" dirty="0" smtClean="0"/>
              <a:t>-ной </a:t>
            </a:r>
            <a:r>
              <a:rPr lang="ru-RU" sz="1000" dirty="0"/>
              <a:t>комнатной </a:t>
            </a:r>
            <a:r>
              <a:rPr lang="ru-RU" sz="1000" dirty="0" smtClean="0"/>
              <a:t>температурой, которая регулируется </a:t>
            </a:r>
            <a:r>
              <a:rPr lang="ru-RU" sz="1000" dirty="0"/>
              <a:t>при </a:t>
            </a:r>
            <a:r>
              <a:rPr lang="ru-RU" sz="1000" dirty="0" err="1" smtClean="0"/>
              <a:t>сниже-нии</a:t>
            </a:r>
            <a:r>
              <a:rPr lang="ru-RU" sz="1000" dirty="0" smtClean="0"/>
              <a:t> </a:t>
            </a:r>
            <a:r>
              <a:rPr lang="ru-RU" sz="1000" dirty="0"/>
              <a:t>влажности </a:t>
            </a:r>
            <a:r>
              <a:rPr lang="ru-RU" sz="1000" dirty="0" smtClean="0"/>
              <a:t>воздуха повторяющемся </a:t>
            </a:r>
            <a:r>
              <a:rPr lang="ru-RU" sz="1000" dirty="0"/>
              <a:t>включении и </a:t>
            </a:r>
            <a:r>
              <a:rPr lang="ru-RU" sz="1000" dirty="0" err="1" smtClean="0"/>
              <a:t>выключе-нии</a:t>
            </a:r>
            <a:r>
              <a:rPr lang="ru-RU" sz="1000" dirty="0" smtClean="0"/>
              <a:t> </a:t>
            </a:r>
            <a:r>
              <a:rPr lang="ru-RU" sz="1000" dirty="0"/>
              <a:t>режима </a:t>
            </a:r>
            <a:r>
              <a:rPr lang="ru-RU" sz="1000" dirty="0" smtClean="0"/>
              <a:t>охлаждения </a:t>
            </a:r>
            <a:r>
              <a:rPr lang="ru-RU" sz="1000" dirty="0"/>
              <a:t>и вентиляции.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7104"/>
            <a:ext cx="850572" cy="699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2" y="2116677"/>
            <a:ext cx="665027" cy="853953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107761" y="1679671"/>
            <a:ext cx="41124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 внутреннему блоку можно подключить ON-OFF </a:t>
            </a:r>
            <a:r>
              <a:rPr lang="ru-RU" sz="1000" dirty="0" smtClean="0"/>
              <a:t>переключатель </a:t>
            </a:r>
            <a:r>
              <a:rPr lang="ru-RU" sz="1000" dirty="0"/>
              <a:t>(термостат), который позволит дистанционно </a:t>
            </a:r>
            <a:r>
              <a:rPr lang="ru-RU" sz="1000" dirty="0" smtClean="0"/>
              <a:t>включать</a:t>
            </a:r>
            <a:r>
              <a:rPr lang="ru-RU" sz="1000" dirty="0"/>
              <a:t> – выключать кондиционер без использования </a:t>
            </a:r>
            <a:r>
              <a:rPr lang="ru-RU" sz="1000" dirty="0" smtClean="0"/>
              <a:t>стандартного пульта </a:t>
            </a:r>
            <a:r>
              <a:rPr lang="ru-RU" sz="1000" dirty="0"/>
              <a:t>дистанционного </a:t>
            </a:r>
            <a:r>
              <a:rPr lang="ru-RU" sz="1000" dirty="0" smtClean="0"/>
              <a:t>управления. Для </a:t>
            </a:r>
            <a:r>
              <a:rPr lang="ru-RU" sz="1000" dirty="0"/>
              <a:t>своевременного </a:t>
            </a:r>
            <a:r>
              <a:rPr lang="ru-RU" sz="1000" dirty="0" smtClean="0"/>
              <a:t>получения </a:t>
            </a:r>
            <a:r>
              <a:rPr lang="ru-RU" sz="1000" dirty="0"/>
              <a:t>дистанционного сигнала </a:t>
            </a:r>
            <a:r>
              <a:rPr lang="ru-RU" sz="1000" dirty="0" smtClean="0"/>
              <a:t>тревоги </a:t>
            </a:r>
            <a:r>
              <a:rPr lang="ru-RU" sz="1000" dirty="0"/>
              <a:t>об аварии (неисправности) кондиционера, можно </a:t>
            </a:r>
            <a:r>
              <a:rPr lang="ru-RU" sz="1000" dirty="0" smtClean="0"/>
              <a:t>подключить внешнюю </a:t>
            </a:r>
            <a:r>
              <a:rPr lang="ru-RU" sz="1000" dirty="0"/>
              <a:t>световую или звуковую аварийную сигнализацию.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20" y="1722494"/>
            <a:ext cx="622090" cy="91758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2" y="2992902"/>
            <a:ext cx="635987" cy="85315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27" y="3955526"/>
            <a:ext cx="605764" cy="84507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092521" y="5020445"/>
            <a:ext cx="4048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Дренажный шланг можно подключать как к левой, так и </a:t>
            </a:r>
            <a:r>
              <a:rPr lang="ru-RU" sz="1000" dirty="0" smtClean="0"/>
              <a:t>к правой </a:t>
            </a:r>
            <a:r>
              <a:rPr lang="ru-RU" sz="1000" dirty="0"/>
              <a:t>стороне внутреннего блока, что очень удобно </a:t>
            </a:r>
            <a:r>
              <a:rPr lang="ru-RU" sz="1000" dirty="0" smtClean="0"/>
              <a:t>при монтаже</a:t>
            </a:r>
            <a:r>
              <a:rPr lang="ru-RU" sz="1000" dirty="0"/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92297" y="4851737"/>
            <a:ext cx="3522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Компания </a:t>
            </a:r>
            <a:r>
              <a:rPr lang="ru-RU" sz="1000" dirty="0" smtClean="0"/>
              <a:t>разработала </a:t>
            </a:r>
            <a:r>
              <a:rPr lang="ru-RU" sz="1000" dirty="0"/>
              <a:t>мобильное приложение для со-</a:t>
            </a:r>
          </a:p>
          <a:p>
            <a:r>
              <a:rPr lang="ru-RU" sz="1000" dirty="0"/>
              <a:t>временных смартфонов, которое выполняет функцию </a:t>
            </a:r>
            <a:r>
              <a:rPr lang="ru-RU" sz="1000" dirty="0" smtClean="0"/>
              <a:t>пульта. Как </a:t>
            </a:r>
            <a:r>
              <a:rPr lang="ru-RU" sz="1000" dirty="0"/>
              <a:t>и пульт управления, смартфон управляет </a:t>
            </a:r>
            <a:r>
              <a:rPr lang="ru-RU" sz="1000" dirty="0" smtClean="0"/>
              <a:t>кондиционером </a:t>
            </a:r>
            <a:r>
              <a:rPr lang="ru-RU" sz="1000" dirty="0"/>
              <a:t>через инфракрасный порт, а в случае самых </a:t>
            </a:r>
            <a:r>
              <a:rPr lang="ru-RU" sz="1000" dirty="0" smtClean="0"/>
              <a:t>современных моделей – через </a:t>
            </a:r>
            <a:r>
              <a:rPr lang="ru-RU" sz="1000" dirty="0" err="1"/>
              <a:t>Wi</a:t>
            </a:r>
            <a:r>
              <a:rPr lang="ru-RU" sz="1000" dirty="0"/>
              <a:t>-</a:t>
            </a:r>
            <a:r>
              <a:rPr lang="ru-RU" sz="1000" dirty="0" err="1"/>
              <a:t>Fi</a:t>
            </a:r>
            <a:r>
              <a:rPr lang="ru-RU" sz="1000" dirty="0"/>
              <a:t>-соединение</a:t>
            </a:r>
          </a:p>
          <a:p>
            <a:r>
              <a:rPr lang="ru-RU" sz="1000" dirty="0" smtClean="0"/>
              <a:t>(опция</a:t>
            </a:r>
            <a:r>
              <a:rPr lang="ru-RU" sz="1000" dirty="0"/>
              <a:t>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65087" y="998765"/>
            <a:ext cx="357891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КАНАЛЬНЫЕ БЛОКИ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CDI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" y="4870439"/>
            <a:ext cx="671281" cy="921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74" y="4893394"/>
            <a:ext cx="689387" cy="8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65087" y="998765"/>
            <a:ext cx="357891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КАНАЛЬНЫЕ БЛОКИ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CDI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09076"/>
            <a:ext cx="6705600" cy="456129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9050" y="425467"/>
            <a:ext cx="3905250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ТЕХНИЧЕСКИЕ ХАРАКТЕРИСТИКИ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79473" y="998765"/>
            <a:ext cx="37645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НАПОЛЬНО-ПОТОЛОЧНЫЕ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</a:t>
            </a:r>
          </a:p>
          <a:p>
            <a:pPr marL="0" lvl="2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БЛОКИ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CUE</a:t>
            </a:r>
            <a:endParaRPr lang="en-US" altLang="ru-RU" sz="19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34000" y="1743923"/>
            <a:ext cx="38100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Напольно-потолочный кондиционер CUE – система кондиционирования воздуха в помещениях большой площади и сложной конфигурации.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Он </a:t>
            </a:r>
            <a:r>
              <a:rPr lang="ru-RU" sz="1100" dirty="0"/>
              <a:t>может устанавливаться как вертикально (на стене), так и горизонтально (на потолке</a:t>
            </a:r>
            <a:r>
              <a:rPr lang="ru-RU" sz="1100" dirty="0" smtClean="0"/>
              <a:t>), используя </a:t>
            </a:r>
            <a:r>
              <a:rPr lang="ru-RU" sz="1100" dirty="0"/>
              <a:t>минимум </a:t>
            </a:r>
            <a:r>
              <a:rPr lang="ru-RU" sz="1100" dirty="0" smtClean="0"/>
              <a:t>пространства </a:t>
            </a:r>
            <a:r>
              <a:rPr lang="ru-RU" sz="1100" dirty="0"/>
              <a:t>и равномерно распределяя воздушный поток по всей площади охлаждаемого </a:t>
            </a:r>
            <a:r>
              <a:rPr lang="ru-RU" sz="1100" dirty="0" smtClean="0"/>
              <a:t>помещения.</a:t>
            </a:r>
          </a:p>
          <a:p>
            <a:endParaRPr lang="ru-RU" sz="1100" dirty="0"/>
          </a:p>
          <a:p>
            <a:r>
              <a:rPr lang="ru-RU" sz="1100" dirty="0" smtClean="0"/>
              <a:t>Кондиционер </a:t>
            </a:r>
            <a:r>
              <a:rPr lang="ru-RU" sz="1100" dirty="0"/>
              <a:t>имеет компактный размер, управляется беспроводным пультом ДУ.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86" y="3056146"/>
            <a:ext cx="1008387" cy="1976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0146"/>
            <a:ext cx="4952013" cy="1894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1" y="2743200"/>
            <a:ext cx="3716705" cy="2366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08060"/>
            <a:ext cx="8460116" cy="10028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79791" y="4889334"/>
            <a:ext cx="990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 smtClean="0"/>
              <a:t>пульт ДУ</a:t>
            </a:r>
          </a:p>
          <a:p>
            <a:pPr algn="ctr"/>
            <a:r>
              <a:rPr lang="ru-RU" sz="1000" dirty="0" smtClean="0"/>
              <a:t>(в комплекте)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8715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" y="2471443"/>
            <a:ext cx="786634" cy="8978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38200" y="2438400"/>
            <a:ext cx="31908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 случае внезапного пропадания </a:t>
            </a:r>
            <a:r>
              <a:rPr lang="ru-RU" sz="1000" dirty="0" smtClean="0"/>
              <a:t>электр</a:t>
            </a:r>
            <a:r>
              <a:rPr lang="ru-RU" sz="1000" dirty="0"/>
              <a:t>о</a:t>
            </a:r>
            <a:r>
              <a:rPr lang="ru-RU" sz="1000" dirty="0" smtClean="0"/>
              <a:t>питания, настройки </a:t>
            </a:r>
            <a:r>
              <a:rPr lang="ru-RU" sz="1000" dirty="0"/>
              <a:t>кондиционера сохраняются. </a:t>
            </a:r>
            <a:r>
              <a:rPr lang="ru-RU" sz="1000" dirty="0" smtClean="0"/>
              <a:t>При </a:t>
            </a:r>
            <a:r>
              <a:rPr lang="ru-RU" sz="1000" dirty="0" err="1" smtClean="0"/>
              <a:t>возоб-новлении</a:t>
            </a:r>
            <a:r>
              <a:rPr lang="ru-RU" sz="1000" dirty="0" smtClean="0"/>
              <a:t> электропитания, </a:t>
            </a:r>
            <a:r>
              <a:rPr lang="ru-RU" sz="1000" dirty="0"/>
              <a:t>кондиционер </a:t>
            </a:r>
            <a:r>
              <a:rPr lang="ru-RU" sz="1000" dirty="0" err="1" smtClean="0"/>
              <a:t>включа-ется</a:t>
            </a:r>
            <a:r>
              <a:rPr lang="ru-RU" sz="1000" dirty="0" smtClean="0"/>
              <a:t> </a:t>
            </a:r>
            <a:r>
              <a:rPr lang="ru-RU" sz="1000" dirty="0"/>
              <a:t>в режим, согласно сохраненным настройкам, после трехминутной задержки.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3" y="4458028"/>
            <a:ext cx="762621" cy="90943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51372" y="4611207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24-часовой таймер </a:t>
            </a:r>
            <a:r>
              <a:rPr lang="ru-RU" sz="1000" dirty="0" smtClean="0"/>
              <a:t>включения / выключения </a:t>
            </a:r>
            <a:r>
              <a:rPr lang="ru-RU" sz="1000" dirty="0"/>
              <a:t>кондиционера </a:t>
            </a:r>
            <a:r>
              <a:rPr lang="ru-RU" sz="1000" dirty="0" smtClean="0"/>
              <a:t>с шагом </a:t>
            </a:r>
            <a:r>
              <a:rPr lang="ru-RU" sz="1000" dirty="0"/>
              <a:t>изменения в 0,5 или 1 час.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48" y="2797102"/>
            <a:ext cx="715776" cy="97863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111427" y="2743200"/>
            <a:ext cx="38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«Ночной режим» (</a:t>
            </a:r>
            <a:r>
              <a:rPr lang="en-US" sz="1000" dirty="0"/>
              <a:t>sleep mode</a:t>
            </a:r>
            <a:r>
              <a:rPr lang="ru-RU" sz="1000" dirty="0"/>
              <a:t>) обеспечивает условия для</a:t>
            </a:r>
          </a:p>
          <a:p>
            <a:pPr algn="just"/>
            <a:r>
              <a:rPr lang="ru-RU" sz="1000" dirty="0"/>
              <a:t>спокойного сна и комфортного пробуждения. Кондиционер</a:t>
            </a:r>
          </a:p>
          <a:p>
            <a:pPr algn="just"/>
            <a:r>
              <a:rPr lang="ru-RU" sz="1000" dirty="0"/>
              <a:t>работает в этом режиме в течение 7 часов, при этом уменьшается скорость вентилятора, тем самым снижая уровень шума. После окончания режима, установки кондиционера возвращаются к первоначальным.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8200" y="1585455"/>
            <a:ext cx="327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Вертикальные жалюзи </a:t>
            </a:r>
            <a:r>
              <a:rPr lang="ru-RU" sz="1000" dirty="0" smtClean="0"/>
              <a:t>поворачиваются </a:t>
            </a:r>
            <a:r>
              <a:rPr lang="ru-RU" sz="1000" dirty="0"/>
              <a:t>под углом 110</a:t>
            </a:r>
            <a:r>
              <a:rPr lang="ru-RU" sz="1000" dirty="0" smtClean="0"/>
              <a:t>°, а </a:t>
            </a:r>
            <a:r>
              <a:rPr lang="ru-RU" sz="1000" dirty="0"/>
              <a:t>горизонтальные жалюзи качаются на 120° </a:t>
            </a:r>
            <a:r>
              <a:rPr lang="ru-RU" sz="1000" dirty="0" smtClean="0"/>
              <a:t>Этот </a:t>
            </a:r>
            <a:r>
              <a:rPr lang="ru-RU" sz="1000" dirty="0"/>
              <a:t>режим </a:t>
            </a:r>
            <a:r>
              <a:rPr lang="ru-RU" sz="1000" dirty="0" smtClean="0"/>
              <a:t>обеспечивает более </a:t>
            </a:r>
            <a:r>
              <a:rPr lang="ru-RU" sz="1000" dirty="0"/>
              <a:t>широкое и ровное охлаждение/обогрев.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1" y="1506203"/>
            <a:ext cx="651470" cy="85599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849140" y="3459906"/>
            <a:ext cx="34180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При </a:t>
            </a:r>
            <a:r>
              <a:rPr lang="ru-RU" sz="1000" dirty="0"/>
              <a:t>работе в режиме обогрев кондиционер выполнит </a:t>
            </a:r>
            <a:r>
              <a:rPr lang="ru-RU" sz="1000" dirty="0" smtClean="0"/>
              <a:t>цикл размораживания</a:t>
            </a:r>
            <a:r>
              <a:rPr lang="ru-RU" sz="1000" dirty="0"/>
              <a:t>, если суммарное время работы </a:t>
            </a:r>
            <a:r>
              <a:rPr lang="ru-RU" sz="1000" dirty="0" smtClean="0"/>
              <a:t>компрессора </a:t>
            </a:r>
            <a:r>
              <a:rPr lang="ru-RU" sz="1000" dirty="0"/>
              <a:t>составляет от 30 до 120 минут, при этом </a:t>
            </a:r>
            <a:r>
              <a:rPr lang="ru-RU" sz="1000" dirty="0" smtClean="0"/>
              <a:t>температура окружающего </a:t>
            </a:r>
            <a:r>
              <a:rPr lang="ru-RU" sz="1000" dirty="0"/>
              <a:t>воздуха ниже +5 °С.</a:t>
            </a:r>
          </a:p>
          <a:p>
            <a:endParaRPr lang="ru-RU" sz="10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3" y="3429000"/>
            <a:ext cx="709436" cy="91097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896754" y="5385137"/>
            <a:ext cx="3522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Компания </a:t>
            </a:r>
            <a:r>
              <a:rPr lang="ru-RU" sz="1000" dirty="0" smtClean="0"/>
              <a:t>разработала </a:t>
            </a:r>
            <a:r>
              <a:rPr lang="ru-RU" sz="1000" dirty="0"/>
              <a:t>мобильное приложение для со-</a:t>
            </a:r>
          </a:p>
          <a:p>
            <a:r>
              <a:rPr lang="ru-RU" sz="1000" dirty="0"/>
              <a:t>временных смартфонов, которое выполняет функцию </a:t>
            </a:r>
            <a:r>
              <a:rPr lang="ru-RU" sz="1000" dirty="0" smtClean="0"/>
              <a:t>пульта. Как </a:t>
            </a:r>
            <a:r>
              <a:rPr lang="ru-RU" sz="1000" dirty="0"/>
              <a:t>и пульт управления, смартфон управляет </a:t>
            </a:r>
            <a:r>
              <a:rPr lang="ru-RU" sz="1000" dirty="0" smtClean="0"/>
              <a:t>кондиционером </a:t>
            </a:r>
            <a:r>
              <a:rPr lang="ru-RU" sz="1000" dirty="0"/>
              <a:t>через инфракрасный порт, а в случае самых </a:t>
            </a:r>
            <a:r>
              <a:rPr lang="ru-RU" sz="1000" dirty="0" smtClean="0"/>
              <a:t>современных моделей – через </a:t>
            </a:r>
            <a:r>
              <a:rPr lang="ru-RU" sz="1000" dirty="0" err="1"/>
              <a:t>Wi</a:t>
            </a:r>
            <a:r>
              <a:rPr lang="ru-RU" sz="1000" dirty="0"/>
              <a:t>-</a:t>
            </a:r>
            <a:r>
              <a:rPr lang="ru-RU" sz="1000" dirty="0" err="1"/>
              <a:t>Fi</a:t>
            </a:r>
            <a:r>
              <a:rPr lang="ru-RU" sz="1000" dirty="0"/>
              <a:t>-соединение</a:t>
            </a:r>
          </a:p>
          <a:p>
            <a:r>
              <a:rPr lang="ru-RU" sz="1000" dirty="0" smtClean="0"/>
              <a:t>(опция</a:t>
            </a:r>
            <a:r>
              <a:rPr lang="ru-RU" sz="1000" dirty="0"/>
              <a:t>).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1" y="5403839"/>
            <a:ext cx="671281" cy="921522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5107761" y="1600200"/>
            <a:ext cx="41124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 внутреннему блоку можно подключить ON-OFF </a:t>
            </a:r>
            <a:r>
              <a:rPr lang="ru-RU" sz="1000" dirty="0" smtClean="0"/>
              <a:t>переключатель </a:t>
            </a:r>
            <a:r>
              <a:rPr lang="ru-RU" sz="1000" dirty="0"/>
              <a:t>(термостат), который позволит дистанционно </a:t>
            </a:r>
            <a:r>
              <a:rPr lang="ru-RU" sz="1000" dirty="0" smtClean="0"/>
              <a:t>включать</a:t>
            </a:r>
            <a:r>
              <a:rPr lang="ru-RU" sz="1000" dirty="0"/>
              <a:t> – выключать кондиционер без использования </a:t>
            </a:r>
            <a:r>
              <a:rPr lang="ru-RU" sz="1000" dirty="0" smtClean="0"/>
              <a:t>стандартного пульта </a:t>
            </a:r>
            <a:r>
              <a:rPr lang="ru-RU" sz="1000" dirty="0"/>
              <a:t>дистанционного </a:t>
            </a:r>
            <a:r>
              <a:rPr lang="ru-RU" sz="1000" dirty="0" smtClean="0"/>
              <a:t>управления. Для </a:t>
            </a:r>
            <a:r>
              <a:rPr lang="ru-RU" sz="1000" dirty="0"/>
              <a:t>своевременного </a:t>
            </a:r>
            <a:r>
              <a:rPr lang="ru-RU" sz="1000" dirty="0" smtClean="0"/>
              <a:t>получения </a:t>
            </a:r>
            <a:r>
              <a:rPr lang="ru-RU" sz="1000" dirty="0"/>
              <a:t>дистанционного сигнала </a:t>
            </a:r>
            <a:r>
              <a:rPr lang="ru-RU" sz="1000" dirty="0" smtClean="0"/>
              <a:t>тревоги </a:t>
            </a:r>
            <a:r>
              <a:rPr lang="ru-RU" sz="1000" dirty="0"/>
              <a:t>об аварии (неисправности) кондиционера, можно </a:t>
            </a:r>
            <a:r>
              <a:rPr lang="ru-RU" sz="1000" dirty="0" smtClean="0"/>
              <a:t>подключить внешнюю </a:t>
            </a:r>
            <a:r>
              <a:rPr lang="ru-RU" sz="1000" dirty="0"/>
              <a:t>световую или звуковую аварийную сигнализацию.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66" y="1628307"/>
            <a:ext cx="649735" cy="958362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120195" y="3786426"/>
            <a:ext cx="41124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Режим </a:t>
            </a:r>
            <a:r>
              <a:rPr lang="ru-RU" sz="1000" dirty="0" smtClean="0"/>
              <a:t>автоматически </a:t>
            </a:r>
            <a:r>
              <a:rPr lang="ru-RU" sz="1000" dirty="0"/>
              <a:t>выбирает режим </a:t>
            </a:r>
            <a:r>
              <a:rPr lang="ru-RU" sz="1000" dirty="0" smtClean="0"/>
              <a:t>охлаждения</a:t>
            </a:r>
            <a:r>
              <a:rPr lang="ru-RU" sz="1000" dirty="0"/>
              <a:t>, основанной на разнице между установленной </a:t>
            </a:r>
            <a:r>
              <a:rPr lang="ru-RU" sz="1000" dirty="0" smtClean="0"/>
              <a:t>температурой </a:t>
            </a:r>
            <a:r>
              <a:rPr lang="ru-RU" sz="1000" dirty="0"/>
              <a:t>и </a:t>
            </a:r>
            <a:r>
              <a:rPr lang="ru-RU" sz="1000" dirty="0" err="1" smtClean="0"/>
              <a:t>действитель</a:t>
            </a:r>
            <a:r>
              <a:rPr lang="ru-RU" sz="1000" dirty="0" smtClean="0"/>
              <a:t>-ной </a:t>
            </a:r>
            <a:r>
              <a:rPr lang="ru-RU" sz="1000" dirty="0"/>
              <a:t>комнатной </a:t>
            </a:r>
            <a:r>
              <a:rPr lang="ru-RU" sz="1000" dirty="0" smtClean="0"/>
              <a:t>температурой, которая регулируется </a:t>
            </a:r>
            <a:r>
              <a:rPr lang="ru-RU" sz="1000" dirty="0"/>
              <a:t>при </a:t>
            </a:r>
            <a:r>
              <a:rPr lang="ru-RU" sz="1000" dirty="0" err="1" smtClean="0"/>
              <a:t>сниже-нии</a:t>
            </a:r>
            <a:r>
              <a:rPr lang="ru-RU" sz="1000" dirty="0" smtClean="0"/>
              <a:t> </a:t>
            </a:r>
            <a:r>
              <a:rPr lang="ru-RU" sz="1000" dirty="0"/>
              <a:t>влажности </a:t>
            </a:r>
            <a:r>
              <a:rPr lang="ru-RU" sz="1000" dirty="0" smtClean="0"/>
              <a:t>воздуха повторяющемся </a:t>
            </a:r>
            <a:r>
              <a:rPr lang="ru-RU" sz="1000" dirty="0"/>
              <a:t>включении и </a:t>
            </a:r>
            <a:r>
              <a:rPr lang="ru-RU" sz="1000" dirty="0" err="1" smtClean="0"/>
              <a:t>выключе-нии</a:t>
            </a:r>
            <a:r>
              <a:rPr lang="ru-RU" sz="1000" dirty="0" smtClean="0"/>
              <a:t> </a:t>
            </a:r>
            <a:r>
              <a:rPr lang="ru-RU" sz="1000" dirty="0"/>
              <a:t>режима </a:t>
            </a:r>
            <a:r>
              <a:rPr lang="ru-RU" sz="1000" dirty="0" smtClean="0"/>
              <a:t>охлаждения </a:t>
            </a:r>
            <a:r>
              <a:rPr lang="ru-RU" sz="1000" dirty="0"/>
              <a:t>и вентиляции.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27" y="3806578"/>
            <a:ext cx="605764" cy="84507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5121594" y="4648200"/>
            <a:ext cx="40005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Встроенный дренажный насос. Используется в невысоком</a:t>
            </a:r>
          </a:p>
          <a:p>
            <a:r>
              <a:rPr lang="ru-RU" sz="1000" dirty="0"/>
              <a:t>подпотолочные пространстве для подъема воды на высоту</a:t>
            </a:r>
          </a:p>
          <a:p>
            <a:r>
              <a:rPr lang="ru-RU" sz="1000" dirty="0"/>
              <a:t>до 750 мм. По умолчанию установлен во все кассетные блоки,</a:t>
            </a:r>
          </a:p>
          <a:p>
            <a:r>
              <a:rPr lang="ru-RU" sz="1000" dirty="0" smtClean="0"/>
              <a:t>опционально </a:t>
            </a:r>
            <a:r>
              <a:rPr lang="ru-RU" sz="1000" dirty="0"/>
              <a:t>может монтироваться в напольно-потолочные и</a:t>
            </a:r>
          </a:p>
          <a:p>
            <a:r>
              <a:rPr lang="ru-RU" sz="1000" dirty="0"/>
              <a:t>канальные блоки.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141404" y="5550106"/>
            <a:ext cx="3913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Небольшая высота корпуса позволяет разместить </a:t>
            </a:r>
            <a:r>
              <a:rPr lang="ru-RU" sz="1000" dirty="0" err="1"/>
              <a:t>внутрен</a:t>
            </a:r>
            <a:r>
              <a:rPr lang="ru-RU" sz="1000" dirty="0"/>
              <a:t>-</a:t>
            </a:r>
          </a:p>
          <a:p>
            <a:r>
              <a:rPr lang="ru-RU" sz="1000" dirty="0" err="1"/>
              <a:t>ний</a:t>
            </a:r>
            <a:r>
              <a:rPr lang="ru-RU" sz="1000" dirty="0"/>
              <a:t> блок в невысоком </a:t>
            </a:r>
            <a:r>
              <a:rPr lang="ru-RU" sz="1000" dirty="0" smtClean="0"/>
              <a:t>подпотолочном </a:t>
            </a:r>
            <a:r>
              <a:rPr lang="ru-RU" sz="1000" dirty="0"/>
              <a:t>пространстве.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50" y="4663572"/>
            <a:ext cx="605764" cy="8450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92" y="5483524"/>
            <a:ext cx="670954" cy="89197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7104"/>
            <a:ext cx="850572" cy="699536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5379473" y="998765"/>
            <a:ext cx="37645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НАПОЛЬНО-ПОТОЛОЧНЫЕ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</a:t>
            </a:r>
          </a:p>
          <a:p>
            <a:pPr marL="0" lvl="2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БЛОКИ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CUE</a:t>
            </a:r>
            <a:endParaRPr lang="en-US" altLang="ru-RU" sz="19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6759"/>
            <a:ext cx="6070558" cy="45202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9050" y="425467"/>
            <a:ext cx="3905250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ТЕХНИЧЕСКИЕ ХАРАКТЕРИСТИКИ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79473" y="998765"/>
            <a:ext cx="37645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НАПОЛЬНО-ПОТОЛОЧНЫЕ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</a:t>
            </a:r>
          </a:p>
          <a:p>
            <a:pPr marL="0" lvl="2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БЛОКИ</a:t>
            </a:r>
            <a:r>
              <a:rPr lang="en-US" altLang="ru-RU" sz="19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 CUE</a:t>
            </a:r>
            <a:endParaRPr lang="en-US" altLang="ru-RU" sz="19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246" y="2457776"/>
            <a:ext cx="2341608" cy="24052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9050" y="425467"/>
            <a:ext cx="3905250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Гарантия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863772"/>
            <a:ext cx="3150524" cy="21003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8" y="4356670"/>
            <a:ext cx="2088819" cy="1329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127477"/>
            <a:ext cx="3352800" cy="1572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2" y="2655956"/>
            <a:ext cx="2328394" cy="13271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0" y="4356670"/>
            <a:ext cx="2073259" cy="25273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60" y="5893724"/>
            <a:ext cx="1217119" cy="9371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65" y="5371269"/>
            <a:ext cx="1577985" cy="14596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9400" y="2714547"/>
            <a:ext cx="1545445" cy="14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/>
          <p:nvPr/>
        </p:nvPicPr>
        <p:blipFill>
          <a:blip r:embed="rId3"/>
          <a:stretch/>
        </p:blipFill>
        <p:spPr>
          <a:xfrm>
            <a:off x="5422457" y="533400"/>
            <a:ext cx="3407760" cy="70812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48148" y="3258184"/>
            <a:ext cx="6847708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4400" b="1" dirty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СПАСИБО ЗА ВНИМАНИЕ</a:t>
            </a:r>
            <a:endParaRPr lang="en-US" altLang="ru-RU" sz="4400" b="1" dirty="0">
              <a:solidFill>
                <a:srgbClr val="FF0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381000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38817" y="99876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8201" y="1066800"/>
            <a:ext cx="3581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Кондиционер может эффективно работать как в режиме </a:t>
            </a:r>
            <a:r>
              <a:rPr lang="ru-RU" sz="1000" dirty="0" smtClean="0"/>
              <a:t>обогрева</a:t>
            </a:r>
            <a:r>
              <a:rPr lang="ru-RU" sz="1000" dirty="0"/>
              <a:t>, так и в режиме охлаждения.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19050" y="425467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9407" y="3810000"/>
            <a:ext cx="3746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При обнаружении утечки хладагента сплит-система останавливает свою работу до устранения причины, при этом на дисплее высвечивается код ошибки.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8" y="1066800"/>
            <a:ext cx="678467" cy="746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6" y="1777157"/>
            <a:ext cx="678467" cy="77437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38200" y="1600200"/>
            <a:ext cx="3657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В случае внезапного пропадания </a:t>
            </a:r>
            <a:r>
              <a:rPr lang="ru-RU" sz="1000" dirty="0" smtClean="0"/>
              <a:t>электр</a:t>
            </a:r>
            <a:r>
              <a:rPr lang="ru-RU" sz="1000" dirty="0"/>
              <a:t>о</a:t>
            </a:r>
            <a:r>
              <a:rPr lang="ru-RU" sz="1000" dirty="0" smtClean="0"/>
              <a:t>питания, настройки </a:t>
            </a:r>
            <a:r>
              <a:rPr lang="ru-RU" sz="1000" dirty="0"/>
              <a:t>кондиционера сохраняются. </a:t>
            </a:r>
            <a:r>
              <a:rPr lang="ru-RU" sz="1000" dirty="0" smtClean="0"/>
              <a:t>При возобновлении электропитания, </a:t>
            </a:r>
            <a:r>
              <a:rPr lang="ru-RU" sz="1000" dirty="0"/>
              <a:t>кондиционер </a:t>
            </a:r>
            <a:r>
              <a:rPr lang="ru-RU" sz="1000" dirty="0" smtClean="0"/>
              <a:t>включается </a:t>
            </a:r>
            <a:r>
              <a:rPr lang="ru-RU" sz="1000" dirty="0"/>
              <a:t>в режим, согласно сохраненным настройкам, после трехминутной задержки.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8200" y="2485072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Уникальная </a:t>
            </a:r>
            <a:r>
              <a:rPr lang="ru-RU" sz="1000" dirty="0" smtClean="0"/>
              <a:t>система из трёх фильтров тонкой очистки </a:t>
            </a:r>
            <a:r>
              <a:rPr lang="ru-RU" sz="1000" dirty="0"/>
              <a:t>(угольный, </a:t>
            </a:r>
            <a:r>
              <a:rPr lang="ru-RU" sz="1000" dirty="0" err="1" smtClean="0"/>
              <a:t>фотокаталитический</a:t>
            </a:r>
            <a:r>
              <a:rPr lang="ru-RU" sz="1000" dirty="0" smtClean="0"/>
              <a:t> и </a:t>
            </a:r>
            <a:r>
              <a:rPr lang="ru-RU" sz="1000" dirty="0"/>
              <a:t>фильтр с ионами серебра) обеспечивает </a:t>
            </a:r>
            <a:r>
              <a:rPr lang="ru-RU" sz="1000" dirty="0" smtClean="0"/>
              <a:t>чистоту </a:t>
            </a:r>
            <a:r>
              <a:rPr lang="ru-RU" sz="1000" dirty="0"/>
              <a:t>выдуваемого воздуха. </a:t>
            </a:r>
            <a:r>
              <a:rPr lang="ru-RU" sz="1000" dirty="0" err="1"/>
              <a:t>Фотокаталитический</a:t>
            </a:r>
            <a:r>
              <a:rPr lang="ru-RU" sz="1000" dirty="0"/>
              <a:t> фильтр с диоксидом титана (</a:t>
            </a:r>
            <a:r>
              <a:rPr lang="ru-RU" sz="1000" dirty="0" smtClean="0"/>
              <a:t>TiO2) </a:t>
            </a:r>
            <a:r>
              <a:rPr lang="ru-RU" sz="1000" dirty="0"/>
              <a:t>восстанавливает свои свойства под воздействием </a:t>
            </a:r>
            <a:r>
              <a:rPr lang="ru-RU" sz="1000" dirty="0" smtClean="0"/>
              <a:t>прямых </a:t>
            </a:r>
            <a:r>
              <a:rPr lang="ru-RU" sz="1000" dirty="0"/>
              <a:t>солнечных лучей, поэтому не требует замены. Угольный фильтр поглощает запахи и вредные </a:t>
            </a:r>
            <a:r>
              <a:rPr lang="ru-RU" sz="1000" dirty="0" smtClean="0"/>
              <a:t>химические </a:t>
            </a:r>
            <a:r>
              <a:rPr lang="ru-RU" sz="1000" dirty="0"/>
              <a:t>газы. </a:t>
            </a:r>
            <a:r>
              <a:rPr lang="ru-RU" sz="1000" dirty="0" smtClean="0"/>
              <a:t>Фильтр </a:t>
            </a:r>
            <a:r>
              <a:rPr lang="ru-RU" sz="1000" dirty="0"/>
              <a:t>с ионами серебра </a:t>
            </a:r>
            <a:r>
              <a:rPr lang="ru-RU" sz="1000" dirty="0" smtClean="0"/>
              <a:t>обладают бактерицидными </a:t>
            </a:r>
            <a:r>
              <a:rPr lang="ru-RU" sz="1000" dirty="0"/>
              <a:t>свойствами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38198" y="3962400"/>
            <a:ext cx="3657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Моющийся фильтр легко очистить в домашних условиях</a:t>
            </a:r>
            <a:r>
              <a:rPr lang="ru-RU" sz="1000" dirty="0" smtClean="0"/>
              <a:t>.</a:t>
            </a:r>
            <a:r>
              <a:rPr lang="en-US" sz="1000" dirty="0" smtClean="0"/>
              <a:t> </a:t>
            </a:r>
            <a:r>
              <a:rPr lang="ru-RU" sz="1000" dirty="0" smtClean="0"/>
              <a:t>Более </a:t>
            </a:r>
            <a:r>
              <a:rPr lang="ru-RU" sz="1000" dirty="0"/>
              <a:t>совершенная очистка воздуха от пыли. Специальный материал задерживает пыль и аллергены, делая воздух </a:t>
            </a:r>
            <a:r>
              <a:rPr lang="ru-RU" sz="1000" dirty="0" smtClean="0"/>
              <a:t>чистым</a:t>
            </a:r>
            <a:r>
              <a:rPr lang="en-US" sz="1000" dirty="0"/>
              <a:t>.</a:t>
            </a:r>
            <a:endParaRPr lang="ru-RU" sz="1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0" y="4800600"/>
            <a:ext cx="673325" cy="80294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38198" y="4804556"/>
            <a:ext cx="3746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24-часовой таймер </a:t>
            </a:r>
            <a:r>
              <a:rPr lang="ru-RU" sz="1000" dirty="0" smtClean="0"/>
              <a:t>включения / выключения </a:t>
            </a:r>
            <a:r>
              <a:rPr lang="ru-RU" sz="1000" dirty="0"/>
              <a:t>кондиционера </a:t>
            </a:r>
            <a:r>
              <a:rPr lang="ru-RU" sz="1000" dirty="0" smtClean="0"/>
              <a:t>с шагом </a:t>
            </a:r>
            <a:r>
              <a:rPr lang="ru-RU" sz="1000" dirty="0"/>
              <a:t>изменения в 0,5 или 1 час.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332107" y="1752600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Антикоррозийное покрытие теплообменников </a:t>
            </a:r>
            <a:r>
              <a:rPr lang="ru-RU" sz="1000" dirty="0" smtClean="0"/>
              <a:t>внутреннего </a:t>
            </a:r>
            <a:r>
              <a:rPr lang="ru-RU" sz="1000" dirty="0"/>
              <a:t>и </a:t>
            </a:r>
            <a:r>
              <a:rPr lang="ru-RU" sz="1000" dirty="0" smtClean="0"/>
              <a:t>наружного </a:t>
            </a:r>
            <a:r>
              <a:rPr lang="ru-RU" sz="1000" dirty="0"/>
              <a:t>блоков «</a:t>
            </a:r>
            <a:r>
              <a:rPr lang="ru-RU" sz="1000" dirty="0" err="1" smtClean="0"/>
              <a:t>Gold</a:t>
            </a:r>
            <a:r>
              <a:rPr lang="ru-RU" sz="1000" dirty="0" smtClean="0"/>
              <a:t> </a:t>
            </a:r>
            <a:r>
              <a:rPr lang="ru-RU" sz="1000" dirty="0" err="1"/>
              <a:t>Fin</a:t>
            </a:r>
            <a:r>
              <a:rPr lang="ru-RU" sz="1000" dirty="0"/>
              <a:t>» улучшает эффективность теплообмена, а также увеличивает срок эксплуатации кондиционера.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15" y="2724437"/>
            <a:ext cx="626787" cy="85696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332107" y="2641937"/>
            <a:ext cx="3698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«Ночной режим» </a:t>
            </a:r>
            <a:r>
              <a:rPr lang="ru-RU" sz="1000" dirty="0" smtClean="0"/>
              <a:t>(</a:t>
            </a:r>
            <a:r>
              <a:rPr lang="en-US" sz="1000" dirty="0"/>
              <a:t>sleep mode</a:t>
            </a:r>
            <a:r>
              <a:rPr lang="ru-RU" sz="1000" dirty="0" smtClean="0"/>
              <a:t>) </a:t>
            </a:r>
            <a:r>
              <a:rPr lang="ru-RU" sz="1000" dirty="0"/>
              <a:t>обеспечивает условия для</a:t>
            </a:r>
          </a:p>
          <a:p>
            <a:pPr algn="just"/>
            <a:r>
              <a:rPr lang="ru-RU" sz="1000" dirty="0" smtClean="0"/>
              <a:t>спокойного </a:t>
            </a:r>
            <a:r>
              <a:rPr lang="ru-RU" sz="1000" dirty="0"/>
              <a:t>сна и комфортного пробуждения. Кондиционер</a:t>
            </a:r>
          </a:p>
          <a:p>
            <a:pPr algn="just"/>
            <a:r>
              <a:rPr lang="ru-RU" sz="1000" dirty="0" smtClean="0"/>
              <a:t>работает </a:t>
            </a:r>
            <a:r>
              <a:rPr lang="ru-RU" sz="1000" dirty="0"/>
              <a:t>в этом режиме в течение 7 часов, при этом </a:t>
            </a:r>
            <a:r>
              <a:rPr lang="ru-RU" sz="1000" dirty="0" smtClean="0"/>
              <a:t>уменьшается </a:t>
            </a:r>
            <a:r>
              <a:rPr lang="ru-RU" sz="1000" dirty="0"/>
              <a:t>скорость вентилятора, тем самым снижая уровень </a:t>
            </a:r>
            <a:r>
              <a:rPr lang="ru-RU" sz="1000" dirty="0" smtClean="0"/>
              <a:t>шума. После </a:t>
            </a:r>
            <a:r>
              <a:rPr lang="ru-RU" sz="1000" dirty="0"/>
              <a:t>окончания </a:t>
            </a:r>
            <a:r>
              <a:rPr lang="ru-RU" sz="1000" dirty="0" smtClean="0"/>
              <a:t>режима, </a:t>
            </a:r>
            <a:r>
              <a:rPr lang="ru-RU" sz="1000" dirty="0"/>
              <a:t>установки </a:t>
            </a:r>
            <a:r>
              <a:rPr lang="ru-RU" sz="1000" dirty="0" smtClean="0"/>
              <a:t>кондиционера возвращаются </a:t>
            </a:r>
            <a:r>
              <a:rPr lang="ru-RU" sz="1000" dirty="0"/>
              <a:t>к </a:t>
            </a:r>
            <a:r>
              <a:rPr lang="ru-RU" sz="1000" dirty="0" smtClean="0"/>
              <a:t>первоначальным.</a:t>
            </a:r>
            <a:endParaRPr lang="ru-RU" sz="1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336240" y="4626114"/>
            <a:ext cx="3729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/>
              <a:t>Функция автоматического поворота горизонтальных  </a:t>
            </a:r>
            <a:r>
              <a:rPr lang="ru-RU" sz="1000" dirty="0"/>
              <a:t>жалюзи, </a:t>
            </a:r>
            <a:r>
              <a:rPr lang="ru-RU" sz="1000" dirty="0" smtClean="0"/>
              <a:t>используется, чтобы </a:t>
            </a:r>
            <a:r>
              <a:rPr lang="ru-RU" sz="1000" dirty="0"/>
              <a:t>воздух </a:t>
            </a:r>
            <a:r>
              <a:rPr lang="ru-RU" sz="1000" dirty="0" smtClean="0"/>
              <a:t>из </a:t>
            </a:r>
            <a:r>
              <a:rPr lang="ru-RU" sz="1000" dirty="0"/>
              <a:t>кондиционера равномерно распространялся в помещении, направление будет меняться вверх/вниз.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7104"/>
            <a:ext cx="850572" cy="69953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" y="2819400"/>
            <a:ext cx="645795" cy="7313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4" y="3983877"/>
            <a:ext cx="653912" cy="74052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26" y="1800490"/>
            <a:ext cx="630589" cy="71411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3791358"/>
            <a:ext cx="635547" cy="7197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4648200"/>
            <a:ext cx="633214" cy="717083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342267" y="5465939"/>
            <a:ext cx="36493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При включении кондиционера жалюзи автоматически перемещаются в то же положение, в которое они были установлены перед выключением.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5486400"/>
            <a:ext cx="633866" cy="75396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7" y="5584191"/>
            <a:ext cx="664628" cy="75265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805455" y="5584191"/>
            <a:ext cx="37729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Присоединение соединительных трубопроводов и </a:t>
            </a:r>
            <a:r>
              <a:rPr lang="ru-RU" sz="1000" dirty="0" smtClean="0"/>
              <a:t>дренажного </a:t>
            </a:r>
            <a:r>
              <a:rPr lang="ru-RU" sz="1000" dirty="0"/>
              <a:t>шланга может выполняться как с левой, так и с правой стороны внутреннего блока.</a:t>
            </a:r>
          </a:p>
        </p:txBody>
      </p:sp>
    </p:spTree>
    <p:extLst>
      <p:ext uri="{BB962C8B-B14F-4D97-AF65-F5344CB8AC3E}">
        <p14:creationId xmlns:p14="http://schemas.microsoft.com/office/powerpoint/2010/main" val="1996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562" y="1626773"/>
            <a:ext cx="3429000" cy="1485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2080" y="1810460"/>
            <a:ext cx="784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Высокоэффективная  </a:t>
            </a:r>
            <a:r>
              <a:rPr lang="ru-RU" sz="1600" b="1" dirty="0">
                <a:solidFill>
                  <a:srgbClr val="C00000"/>
                </a:solidFill>
              </a:rPr>
              <a:t>система из </a:t>
            </a:r>
            <a:r>
              <a:rPr lang="ru-RU" sz="1600" b="1" dirty="0" smtClean="0">
                <a:solidFill>
                  <a:srgbClr val="C00000"/>
                </a:solidFill>
              </a:rPr>
              <a:t>трёх </a:t>
            </a:r>
            <a:r>
              <a:rPr lang="ru-RU" sz="1600" b="1" dirty="0">
                <a:solidFill>
                  <a:srgbClr val="C00000"/>
                </a:solidFill>
              </a:rPr>
              <a:t>фильтров тонкой </a:t>
            </a:r>
            <a:r>
              <a:rPr lang="ru-RU" sz="1600" b="1" dirty="0" smtClean="0">
                <a:solidFill>
                  <a:srgbClr val="C00000"/>
                </a:solidFill>
              </a:rPr>
              <a:t>очистки: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5259" y="2126893"/>
            <a:ext cx="42626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200" b="1" u="sng" dirty="0" smtClean="0"/>
              <a:t>Угольный фильтр</a:t>
            </a:r>
            <a:r>
              <a:rPr lang="ru-RU" sz="1200" b="1" dirty="0" smtClean="0"/>
              <a:t>. </a:t>
            </a:r>
            <a:r>
              <a:rPr lang="ru-RU" sz="1200" dirty="0"/>
              <a:t>Уничтожает </a:t>
            </a:r>
            <a:r>
              <a:rPr lang="ru-RU" sz="1200" dirty="0" smtClean="0"/>
              <a:t>запахи и </a:t>
            </a:r>
            <a:r>
              <a:rPr lang="ru-RU" sz="1200" dirty="0"/>
              <a:t>поглощает вредные химические </a:t>
            </a:r>
            <a:r>
              <a:rPr lang="ru-RU" sz="1200" dirty="0" smtClean="0"/>
              <a:t>примеси из воздуха;</a:t>
            </a:r>
          </a:p>
          <a:p>
            <a:pPr marL="228600" indent="-228600" algn="just">
              <a:buAutoNum type="arabicPeriod"/>
            </a:pPr>
            <a:r>
              <a:rPr lang="ru-RU" sz="1200" b="1" u="sng" dirty="0" err="1"/>
              <a:t>Фотокаталитический</a:t>
            </a:r>
            <a:r>
              <a:rPr lang="ru-RU" sz="1200" b="1" u="sng" dirty="0"/>
              <a:t> </a:t>
            </a:r>
            <a:r>
              <a:rPr lang="ru-RU" sz="1200" b="1" u="sng" dirty="0" smtClean="0"/>
              <a:t>фильтр</a:t>
            </a:r>
            <a:r>
              <a:rPr lang="ru-RU" sz="1200" b="1" dirty="0" smtClean="0"/>
              <a:t>. </a:t>
            </a:r>
            <a:r>
              <a:rPr lang="ru-RU" sz="1200" dirty="0" smtClean="0"/>
              <a:t>Действующим </a:t>
            </a:r>
            <a:r>
              <a:rPr lang="ru-RU" sz="1200" dirty="0"/>
              <a:t>веществом является диоксид титана TiO2 . Очищает воздух от </a:t>
            </a:r>
            <a:r>
              <a:rPr lang="ru-RU" sz="1200" dirty="0" smtClean="0"/>
              <a:t>формальдегидов</a:t>
            </a:r>
            <a:r>
              <a:rPr lang="ru-RU" sz="1200" dirty="0"/>
              <a:t>, аммиака, сероводорода и других примесей. Фильтр </a:t>
            </a:r>
            <a:r>
              <a:rPr lang="ru-RU" sz="1200" dirty="0" smtClean="0"/>
              <a:t>восстанавливает </a:t>
            </a:r>
            <a:r>
              <a:rPr lang="ru-RU" sz="1200" dirty="0"/>
              <a:t>свои свойства под воздействием прямых </a:t>
            </a:r>
            <a:r>
              <a:rPr lang="ru-RU" sz="1200" dirty="0" smtClean="0"/>
              <a:t>солнечных </a:t>
            </a:r>
            <a:r>
              <a:rPr lang="ru-RU" sz="1200" dirty="0"/>
              <a:t>лучей, поэтому не требует </a:t>
            </a:r>
            <a:r>
              <a:rPr lang="ru-RU" sz="1200" dirty="0" smtClean="0"/>
              <a:t>замены</a:t>
            </a:r>
            <a:r>
              <a:rPr lang="ru-RU" sz="1200" dirty="0"/>
              <a:t>;</a:t>
            </a:r>
            <a:endParaRPr lang="ru-RU" sz="1200" dirty="0" smtClean="0"/>
          </a:p>
          <a:p>
            <a:pPr marL="228600" indent="-228600" algn="just">
              <a:buAutoNum type="arabicPeriod"/>
            </a:pPr>
            <a:r>
              <a:rPr lang="ru-RU" sz="1200" b="1" u="sng" dirty="0"/>
              <a:t>Фильтр с ионами </a:t>
            </a:r>
            <a:r>
              <a:rPr lang="ru-RU" sz="1200" b="1" u="sng" dirty="0" smtClean="0"/>
              <a:t>серебра.</a:t>
            </a:r>
            <a:r>
              <a:rPr lang="ru-RU" sz="1200" b="1" dirty="0" smtClean="0"/>
              <a:t> </a:t>
            </a:r>
            <a:r>
              <a:rPr lang="ru-RU" sz="1200" dirty="0"/>
              <a:t>Ионы серебра обеспечивают постоянную </a:t>
            </a:r>
            <a:r>
              <a:rPr lang="ru-RU" sz="1200" dirty="0" smtClean="0"/>
              <a:t>высокоэффективную </a:t>
            </a:r>
            <a:r>
              <a:rPr lang="ru-RU" sz="1200" dirty="0"/>
              <a:t>очистку воздуха, уничтожая бактерии в процессе </a:t>
            </a:r>
            <a:r>
              <a:rPr lang="ru-RU" sz="1200" dirty="0" smtClean="0"/>
              <a:t>фильтрации.</a:t>
            </a:r>
          </a:p>
          <a:p>
            <a:pPr marL="228600" indent="-228600" algn="just">
              <a:buAutoNum type="arabicPeriod"/>
            </a:pPr>
            <a:endParaRPr lang="ru-RU" sz="1200" b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8" y="4388746"/>
            <a:ext cx="3032781" cy="196933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438400" y="1519433"/>
            <a:ext cx="4462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Многоступенчатая очистка воздуха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16085" y="4296260"/>
            <a:ext cx="5539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Высокоэффективный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противопылевой</a:t>
            </a:r>
            <a:r>
              <a:rPr lang="ru-RU" sz="2000" b="1" dirty="0">
                <a:solidFill>
                  <a:srgbClr val="C00000"/>
                </a:solidFill>
              </a:rPr>
              <a:t> фильтр </a:t>
            </a:r>
            <a:r>
              <a:rPr lang="ru-RU" sz="2000" b="1" dirty="0" smtClean="0">
                <a:solidFill>
                  <a:srgbClr val="C00000"/>
                </a:solidFill>
              </a:rPr>
              <a:t>высокой плотности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16085" y="5180463"/>
            <a:ext cx="5524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 smtClean="0"/>
              <a:t>«</a:t>
            </a:r>
            <a:r>
              <a:rPr lang="en-US" sz="1200" b="1" u="sng" dirty="0"/>
              <a:t>High density filter</a:t>
            </a:r>
            <a:r>
              <a:rPr lang="ru-RU" sz="1200" u="sng" dirty="0" smtClean="0"/>
              <a:t>» </a:t>
            </a:r>
            <a:r>
              <a:rPr lang="ru-RU" sz="1200" dirty="0" smtClean="0"/>
              <a:t>- фильтр высокой плотности, моющийся. </a:t>
            </a:r>
          </a:p>
          <a:p>
            <a:pPr algn="just"/>
            <a:r>
              <a:rPr lang="ru-RU" sz="1200" dirty="0" smtClean="0"/>
              <a:t>Во </a:t>
            </a:r>
            <a:r>
              <a:rPr lang="ru-RU" sz="1200" dirty="0"/>
              <a:t>внутренних блоках используется фильтр </a:t>
            </a:r>
            <a:r>
              <a:rPr lang="ru-RU" sz="1200" dirty="0" smtClean="0"/>
              <a:t>двухступенчатой </a:t>
            </a:r>
            <a:r>
              <a:rPr lang="ru-RU" sz="1200" dirty="0"/>
              <a:t>очистки воздуха: первая ступень (HD) обеспечит </a:t>
            </a:r>
            <a:r>
              <a:rPr lang="ru-RU" sz="1200" dirty="0" smtClean="0"/>
              <a:t>очистку от </a:t>
            </a:r>
            <a:r>
              <a:rPr lang="ru-RU" sz="1200" dirty="0"/>
              <a:t>шерсти животных, пылевых клещей, грибков, а </a:t>
            </a:r>
            <a:r>
              <a:rPr lang="ru-RU" sz="1200" dirty="0" smtClean="0"/>
              <a:t>вторая (MPF</a:t>
            </a:r>
            <a:r>
              <a:rPr lang="ru-RU" sz="1200" dirty="0"/>
              <a:t>), в свою очередь, – от пыльцы </a:t>
            </a:r>
            <a:r>
              <a:rPr lang="ru-RU" sz="1200" dirty="0" smtClean="0"/>
              <a:t>растений и </a:t>
            </a:r>
            <a:r>
              <a:rPr lang="ru-RU" sz="1200" dirty="0"/>
              <a:t>частиц с размерами более 0,3 мкм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cxnSp>
        <p:nvCxnSpPr>
          <p:cNvPr id="31" name="Прямая соединительная линия 30"/>
          <p:cNvCxnSpPr/>
          <p:nvPr/>
        </p:nvCxnSpPr>
        <p:spPr bwMode="auto">
          <a:xfrm>
            <a:off x="1828800" y="6126946"/>
            <a:ext cx="1295400" cy="23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33" name="Прямоугольник 32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956" y="3107131"/>
            <a:ext cx="4686300" cy="1276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4602" y="744847"/>
            <a:ext cx="10858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81200" y="1662363"/>
            <a:ext cx="5674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Функция обнаружения утечки хладагента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3438" y="3505200"/>
            <a:ext cx="43872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Кондиционеры </a:t>
            </a:r>
            <a:r>
              <a:rPr lang="en-US" sz="1400" dirty="0" smtClean="0"/>
              <a:t>Cherbrooke</a:t>
            </a:r>
            <a:r>
              <a:rPr lang="ru-RU" sz="1400" dirty="0" smtClean="0"/>
              <a:t>, </a:t>
            </a:r>
            <a:r>
              <a:rPr lang="ru-RU" sz="1400" dirty="0"/>
              <a:t>используя специальный </a:t>
            </a:r>
            <a:r>
              <a:rPr lang="ru-RU" sz="1400" dirty="0" smtClean="0"/>
              <a:t>алгоритм обнаружения </a:t>
            </a:r>
            <a:r>
              <a:rPr lang="ru-RU" sz="1400" dirty="0"/>
              <a:t>утечки хладагента, отслеживают температуру </a:t>
            </a:r>
            <a:r>
              <a:rPr lang="ru-RU" sz="1400" dirty="0" smtClean="0"/>
              <a:t>теплообменника </a:t>
            </a:r>
            <a:r>
              <a:rPr lang="ru-RU" sz="1400" dirty="0"/>
              <a:t>внутреннего блока – если температура </a:t>
            </a:r>
            <a:r>
              <a:rPr lang="ru-RU" sz="1400" dirty="0" smtClean="0"/>
              <a:t>испарителя за определенный интервал времени падает </a:t>
            </a:r>
            <a:r>
              <a:rPr lang="ru-RU" sz="1400" dirty="0"/>
              <a:t>ниже </a:t>
            </a:r>
            <a:r>
              <a:rPr lang="ru-RU" sz="1400" dirty="0" smtClean="0"/>
              <a:t>заданного </a:t>
            </a:r>
            <a:r>
              <a:rPr lang="ru-RU" sz="1400" dirty="0"/>
              <a:t>значения, сплит-система </a:t>
            </a:r>
            <a:r>
              <a:rPr lang="ru-RU" sz="1400" dirty="0" smtClean="0"/>
              <a:t>останавливает </a:t>
            </a:r>
            <a:r>
              <a:rPr lang="ru-RU" sz="1400" dirty="0"/>
              <a:t>свою работу до </a:t>
            </a:r>
            <a:r>
              <a:rPr lang="ru-RU" sz="1400" dirty="0" smtClean="0"/>
              <a:t>устранения причины неисправности, </a:t>
            </a:r>
            <a:r>
              <a:rPr lang="ru-RU" sz="1400" dirty="0"/>
              <a:t>при этом на дисплее </a:t>
            </a:r>
            <a:r>
              <a:rPr lang="ru-RU" sz="1400" dirty="0" smtClean="0"/>
              <a:t>высвечивается </a:t>
            </a:r>
            <a:r>
              <a:rPr lang="ru-RU" sz="1400" dirty="0"/>
              <a:t>код ошибки «EС».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6" y="2189018"/>
            <a:ext cx="3517392" cy="11922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297277"/>
            <a:ext cx="3091878" cy="10840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3438" y="5725180"/>
            <a:ext cx="8461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Эта </a:t>
            </a:r>
            <a:r>
              <a:rPr lang="ru-RU" sz="1400" dirty="0"/>
              <a:t>функция поможет защитить компрессор от поломки при повышении температуры в результате утечки хладагента.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30330"/>
            <a:ext cx="3578352" cy="2682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624" y="1236518"/>
            <a:ext cx="9620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97248" y="0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673" y="1597368"/>
            <a:ext cx="88831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</a:rPr>
              <a:t>Антикоррозийное покрытие теплообменников </a:t>
            </a:r>
            <a:r>
              <a:rPr lang="ru-RU" sz="1500" b="1" dirty="0" smtClean="0">
                <a:solidFill>
                  <a:srgbClr val="C00000"/>
                </a:solidFill>
              </a:rPr>
              <a:t>внутреннего </a:t>
            </a:r>
            <a:r>
              <a:rPr lang="ru-RU" sz="1500" b="1" dirty="0">
                <a:solidFill>
                  <a:srgbClr val="C00000"/>
                </a:solidFill>
              </a:rPr>
              <a:t>и </a:t>
            </a:r>
            <a:r>
              <a:rPr lang="ru-RU" sz="1500" b="1" dirty="0" smtClean="0">
                <a:solidFill>
                  <a:srgbClr val="C00000"/>
                </a:solidFill>
              </a:rPr>
              <a:t>наружного </a:t>
            </a:r>
            <a:r>
              <a:rPr lang="ru-RU" sz="1500" b="1" dirty="0">
                <a:solidFill>
                  <a:srgbClr val="C00000"/>
                </a:solidFill>
              </a:rPr>
              <a:t>блоков «</a:t>
            </a:r>
            <a:r>
              <a:rPr lang="ru-RU" sz="1500" b="1" dirty="0" err="1" smtClean="0">
                <a:solidFill>
                  <a:srgbClr val="C00000"/>
                </a:solidFill>
              </a:rPr>
              <a:t>Gold</a:t>
            </a:r>
            <a:r>
              <a:rPr lang="ru-RU" sz="1500" b="1" dirty="0" smtClean="0">
                <a:solidFill>
                  <a:srgbClr val="C00000"/>
                </a:solidFill>
              </a:rPr>
              <a:t> </a:t>
            </a:r>
            <a:r>
              <a:rPr lang="ru-RU" sz="1500" b="1" dirty="0" err="1">
                <a:solidFill>
                  <a:srgbClr val="C00000"/>
                </a:solidFill>
              </a:rPr>
              <a:t>Fin</a:t>
            </a:r>
            <a:r>
              <a:rPr lang="ru-RU" sz="1500" b="1" dirty="0">
                <a:solidFill>
                  <a:srgbClr val="C00000"/>
                </a:solidFill>
              </a:rPr>
              <a:t>»: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98817" y="4014787"/>
            <a:ext cx="30436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dirty="0"/>
              <a:t>Уникальное антикоррозионное </a:t>
            </a:r>
            <a:r>
              <a:rPr lang="ru-RU" sz="1350" dirty="0" smtClean="0"/>
              <a:t>покрытие теплообменников </a:t>
            </a:r>
            <a:r>
              <a:rPr lang="en-US" sz="1350" dirty="0" smtClean="0"/>
              <a:t>Gold Fin </a:t>
            </a:r>
            <a:r>
              <a:rPr lang="ru-RU" sz="1350" dirty="0" smtClean="0"/>
              <a:t>выдерживает </a:t>
            </a:r>
            <a:r>
              <a:rPr lang="ru-RU" sz="1350" dirty="0"/>
              <a:t>воздействие соленого </a:t>
            </a:r>
            <a:r>
              <a:rPr lang="ru-RU" sz="1350" dirty="0" smtClean="0"/>
              <a:t>воздуха и </a:t>
            </a:r>
            <a:r>
              <a:rPr lang="ru-RU" sz="1350" dirty="0"/>
              <a:t>других агрессивных </a:t>
            </a:r>
            <a:r>
              <a:rPr lang="ru-RU" sz="1350" dirty="0" smtClean="0"/>
              <a:t>воздействий окружающей среды. Оно </a:t>
            </a:r>
            <a:r>
              <a:rPr lang="ru-RU" sz="1350" dirty="0"/>
              <a:t>также эффективно предотвращает размножение </a:t>
            </a:r>
            <a:r>
              <a:rPr lang="ru-RU" sz="1350" dirty="0" smtClean="0"/>
              <a:t>бактерий, повышает </a:t>
            </a:r>
            <a:r>
              <a:rPr lang="ru-RU" sz="1350" dirty="0" err="1" smtClean="0"/>
              <a:t>энергоэффективность</a:t>
            </a:r>
            <a:r>
              <a:rPr lang="ru-RU" sz="1350" dirty="0" smtClean="0"/>
              <a:t> и увеличивает </a:t>
            </a:r>
            <a:r>
              <a:rPr lang="ru-RU" sz="1350" dirty="0"/>
              <a:t>срок </a:t>
            </a:r>
            <a:r>
              <a:rPr lang="ru-RU" sz="1350" dirty="0" smtClean="0"/>
              <a:t>эксплуатации кондиционера.</a:t>
            </a:r>
            <a:endParaRPr lang="ru-RU" sz="13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72" y="2072418"/>
            <a:ext cx="3023297" cy="18159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43" y="2072418"/>
            <a:ext cx="5662744" cy="40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371082"/>
            <a:ext cx="9144000" cy="4869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endParaRPr lang="ru-RU" altLang="ru-RU" sz="2000" b="1" dirty="0" smtClean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4673" y="6491430"/>
            <a:ext cx="89304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Производитель оставляет за собой право вносить изменения в технические характеристики без предварительного уведомления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22986" y="1766719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Компрессор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76800" y="3963159"/>
            <a:ext cx="3977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 кондиционерах </a:t>
            </a:r>
            <a:r>
              <a:rPr lang="en-US" b="1" dirty="0" smtClean="0"/>
              <a:t>Cherbrooke</a:t>
            </a:r>
            <a:r>
              <a:rPr lang="ru-RU" sz="1200" dirty="0" smtClean="0"/>
              <a:t> </a:t>
            </a:r>
            <a:r>
              <a:rPr lang="ru-RU" sz="1200" dirty="0"/>
              <a:t>установлены высокотехнологичные компрессоры </a:t>
            </a:r>
            <a:r>
              <a:rPr lang="ru-RU" sz="1400" b="1" dirty="0"/>
              <a:t>GMCC</a:t>
            </a:r>
            <a:r>
              <a:rPr lang="ru-RU" sz="1200" dirty="0"/>
              <a:t> (</a:t>
            </a:r>
            <a:r>
              <a:rPr lang="ru-RU" sz="1200" dirty="0" err="1"/>
              <a:t>Guangdong</a:t>
            </a:r>
            <a:r>
              <a:rPr lang="ru-RU" sz="1200" dirty="0"/>
              <a:t> </a:t>
            </a:r>
            <a:r>
              <a:rPr lang="ru-RU" sz="1200" dirty="0" err="1"/>
              <a:t>Midea</a:t>
            </a:r>
            <a:r>
              <a:rPr lang="ru-RU" sz="1200" dirty="0"/>
              <a:t>-Toshiba </a:t>
            </a:r>
            <a:r>
              <a:rPr lang="ru-RU" sz="1200" dirty="0" err="1"/>
              <a:t>Compressor</a:t>
            </a:r>
            <a:r>
              <a:rPr lang="ru-RU" sz="1200" dirty="0"/>
              <a:t> Corporation, </a:t>
            </a:r>
            <a:r>
              <a:rPr lang="ru-RU" sz="1200" dirty="0" smtClean="0"/>
              <a:t>совместное </a:t>
            </a:r>
            <a:r>
              <a:rPr lang="ru-RU" sz="1200" dirty="0"/>
              <a:t>предприятие производителя с корпорацией Toshiba</a:t>
            </a:r>
            <a:r>
              <a:rPr lang="ru-RU" sz="1200" dirty="0" smtClean="0"/>
              <a:t>).</a:t>
            </a:r>
            <a:endParaRPr lang="en-US" sz="1200" dirty="0" smtClean="0"/>
          </a:p>
          <a:p>
            <a:pPr algn="just"/>
            <a:endParaRPr lang="en-US" sz="1200" dirty="0"/>
          </a:p>
          <a:p>
            <a:pPr algn="just"/>
            <a:r>
              <a:rPr lang="ru-RU" sz="1200" b="1" dirty="0"/>
              <a:t>GMCC производит каждый третий компрессор в мире.</a:t>
            </a:r>
            <a:r>
              <a:rPr lang="ru-RU" sz="1200" dirty="0"/>
              <a:t> Продукция </a:t>
            </a:r>
            <a:r>
              <a:rPr lang="ru-RU" sz="1200" dirty="0" smtClean="0"/>
              <a:t>завода </a:t>
            </a:r>
            <a:r>
              <a:rPr lang="ru-RU" sz="1200" dirty="0"/>
              <a:t>используется в оборудовании не только оригинальных марок </a:t>
            </a:r>
            <a:r>
              <a:rPr lang="ru-RU" sz="1200" dirty="0" smtClean="0"/>
              <a:t>производителя</a:t>
            </a:r>
            <a:r>
              <a:rPr lang="ru-RU" sz="1200" dirty="0"/>
              <a:t>, но и в кондиционерах некоторых японских </a:t>
            </a:r>
            <a:r>
              <a:rPr lang="ru-RU" sz="1200" dirty="0" smtClean="0"/>
              <a:t>брендах.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450929"/>
            <a:ext cx="4502624" cy="33519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532" y="1408717"/>
            <a:ext cx="1125504" cy="11486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216" y="1770666"/>
            <a:ext cx="1440976" cy="3630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248" y="1808652"/>
            <a:ext cx="2209800" cy="209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3083" y="1746164"/>
            <a:ext cx="5275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</a:rPr>
              <a:t>Самоочистка</a:t>
            </a:r>
            <a:r>
              <a:rPr lang="ru-RU" sz="2000" b="1" dirty="0" smtClean="0">
                <a:solidFill>
                  <a:srgbClr val="C00000"/>
                </a:solidFill>
              </a:rPr>
              <a:t> наружного блока </a:t>
            </a:r>
            <a:r>
              <a:rPr lang="en-US" sz="2000" b="1" dirty="0" smtClean="0">
                <a:solidFill>
                  <a:srgbClr val="C00000"/>
                </a:solidFill>
              </a:rPr>
              <a:t>Anti-dust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7248" y="-11911"/>
            <a:ext cx="3446752" cy="5828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ФУНКЦИИ. ОПИСАНИЕ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495"/>
            <a:ext cx="3007413" cy="5052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" y="232003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Данная функция осуществляет </a:t>
            </a:r>
            <a:r>
              <a:rPr lang="ru-RU" sz="1400" dirty="0" err="1"/>
              <a:t>самоочистку</a:t>
            </a:r>
            <a:r>
              <a:rPr lang="ru-RU" sz="1400" dirty="0"/>
              <a:t> теплообменника наружного блока инверторных сплит-систем от загрязнений, что помогает увеличить срок службы оборудования. Через 10 секунд после окончания работы кондиционера, вентилятор наружного блока запускается на максимальной скорости на 70 секунд, и вращается в противоположном основному направлении, продувая таким образом теплообменник и очищая его.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5058" y="44196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Работа в условиях нестабильных электрических сетей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19600" y="4953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Кондиционеры </a:t>
            </a:r>
            <a:r>
              <a:rPr lang="en-US" sz="1600" dirty="0" smtClean="0"/>
              <a:t>CHERBROOKE</a:t>
            </a:r>
            <a:r>
              <a:rPr lang="ru-RU" sz="1600" dirty="0" smtClean="0"/>
              <a:t> </a:t>
            </a:r>
            <a:r>
              <a:rPr lang="ru-RU" sz="1600" dirty="0"/>
              <a:t>способны работать в условиях нестабильных электрических сетей. Тестовые испытания показывают, что, например, сплит-система </a:t>
            </a:r>
            <a:endParaRPr lang="ru-RU" sz="1600" dirty="0" smtClean="0"/>
          </a:p>
          <a:p>
            <a:r>
              <a:rPr lang="ru-RU" sz="1600" dirty="0" smtClean="0"/>
              <a:t>7 </a:t>
            </a:r>
            <a:r>
              <a:rPr lang="ru-RU" sz="1600" dirty="0" err="1"/>
              <a:t>kBTU</a:t>
            </a:r>
            <a:r>
              <a:rPr lang="ru-RU" sz="1600" dirty="0"/>
              <a:t> серии </a:t>
            </a:r>
            <a:r>
              <a:rPr lang="en-US" sz="1600" dirty="0" smtClean="0"/>
              <a:t>CSI </a:t>
            </a:r>
            <a:r>
              <a:rPr lang="ru-RU" sz="1600" dirty="0" smtClean="0"/>
              <a:t>может </a:t>
            </a:r>
            <a:r>
              <a:rPr lang="ru-RU" sz="1600" dirty="0"/>
              <a:t>стабильно работать при напряжении от 169 до 265 В.*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23552" y="6553200"/>
            <a:ext cx="91675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* Данные подтверждены протоколом </a:t>
            </a:r>
            <a:r>
              <a:rPr lang="ru-RU" sz="1000" dirty="0" smtClean="0"/>
              <a:t>испытаний в </a:t>
            </a:r>
            <a:r>
              <a:rPr lang="ru-RU" sz="1000" dirty="0"/>
              <a:t>лабораториях производителя, сертифицированных независимой международной организацией TÜV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4" y="4766281"/>
            <a:ext cx="3591217" cy="1852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318839"/>
            <a:ext cx="3928725" cy="18478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23553" y="882136"/>
            <a:ext cx="3605183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647700"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СЕРИЯ </a:t>
            </a:r>
            <a:r>
              <a:rPr lang="en-US" altLang="ru-RU" sz="2000" dirty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INVERTER </a:t>
            </a:r>
            <a:r>
              <a:rPr lang="en-US" altLang="ru-RU" sz="2000" dirty="0" smtClean="0">
                <a:latin typeface="Arial" panose="020B0604020202020204" pitchFamily="34" charset="0"/>
                <a:ea typeface="DejaVu Serif" panose="02060603050605020204" pitchFamily="18" charset="0"/>
                <a:cs typeface="Arial" panose="020B0604020202020204" pitchFamily="34" charset="0"/>
              </a:rPr>
              <a:t>CSI</a:t>
            </a:r>
            <a:endParaRPr lang="en-US" altLang="ru-RU" sz="2000" dirty="0">
              <a:latin typeface="Arial" panose="020B0604020202020204" pitchFamily="34" charset="0"/>
              <a:ea typeface="DejaVu Serif" panose="02060603050605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098" y="1163889"/>
            <a:ext cx="14001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63500" dist="23000" dir="5400000" rotWithShape="0">
            <a:srgbClr val="000000">
              <a:alpha val="34999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63500" dist="23000" dir="5400000" rotWithShape="0">
            <a:srgbClr val="000000">
              <a:alpha val="34999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26796</TotalTime>
  <Words>3633</Words>
  <Application>Microsoft Office PowerPoint</Application>
  <PresentationFormat>Экран (4:3)</PresentationFormat>
  <Paragraphs>311</Paragraphs>
  <Slides>38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Microsoft YaHei UI</vt:lpstr>
      <vt:lpstr>Arial</vt:lpstr>
      <vt:lpstr>Calibri</vt:lpstr>
      <vt:lpstr>DejaVu Serif</vt:lpstr>
      <vt:lpstr>Roboto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Кикоть Сергей</dc:creator>
  <cp:lastModifiedBy>Шишкин Николай</cp:lastModifiedBy>
  <cp:revision>1105</cp:revision>
  <cp:lastPrinted>2019-10-08T13:58:57Z</cp:lastPrinted>
  <dcterms:created xsi:type="dcterms:W3CDTF">2017-09-12T13:50:58Z</dcterms:created>
  <dcterms:modified xsi:type="dcterms:W3CDTF">2021-11-30T09:34:23Z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