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5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8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9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1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9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3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25B5-A981-4DA9-A685-954982E845EF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2CB2-4DD0-4347-810B-3A9487B35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ottene.net/en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ottene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9" y="3409469"/>
            <a:ext cx="3305636" cy="3448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459" y="3319849"/>
            <a:ext cx="3450605" cy="3342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56" y="197970"/>
            <a:ext cx="9764488" cy="22386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724" y="1896178"/>
            <a:ext cx="9687697" cy="2703753"/>
          </a:xfrm>
        </p:spPr>
        <p:txBody>
          <a:bodyPr>
            <a:normAutofit/>
          </a:bodyPr>
          <a:lstStyle/>
          <a:p>
            <a:r>
              <a:rPr lang="ru-RU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Машины</a:t>
            </a:r>
            <a:br>
              <a:rPr lang="ru-RU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приготовления</a:t>
            </a:r>
            <a:br>
              <a:rPr lang="ru-RU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 пасты</a:t>
            </a:r>
            <a:endParaRPr lang="ru-RU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770" y="5823284"/>
            <a:ext cx="307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https://www.bottene.net/en/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1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253" y="3583219"/>
            <a:ext cx="11442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231F20"/>
              </a:solidFill>
              <a:effectLst/>
              <a:latin typeface="Roboto"/>
            </a:endParaRPr>
          </a:p>
          <a:p>
            <a:endParaRPr lang="en-US" b="0" i="0" dirty="0">
              <a:solidFill>
                <a:srgbClr val="231F20"/>
              </a:solidFill>
              <a:effectLst/>
              <a:latin typeface="Roboto"/>
            </a:endParaRPr>
          </a:p>
          <a:p>
            <a:endParaRPr lang="ru-RU" dirty="0" smtClean="0">
              <a:solidFill>
                <a:srgbClr val="231F20"/>
              </a:solidFill>
              <a:latin typeface="Roboto"/>
            </a:endParaRPr>
          </a:p>
          <a:p>
            <a:endParaRPr lang="ru-RU" dirty="0">
              <a:solidFill>
                <a:srgbClr val="231F20"/>
              </a:solidFill>
              <a:latin typeface="Roboto"/>
            </a:endParaRPr>
          </a:p>
          <a:p>
            <a:r>
              <a:rPr lang="ru-RU" b="1" dirty="0" smtClean="0">
                <a:solidFill>
                  <a:srgbClr val="231F20"/>
                </a:solidFill>
                <a:latin typeface="Roboto"/>
              </a:rPr>
              <a:t>             Преимущества:</a:t>
            </a:r>
            <a:endParaRPr lang="en-US" b="1" dirty="0" smtClean="0">
              <a:solidFill>
                <a:srgbClr val="231F20"/>
              </a:solidFill>
              <a:latin typeface="Roboto"/>
            </a:endParaRPr>
          </a:p>
          <a:p>
            <a:r>
              <a:rPr lang="ru-RU" dirty="0" smtClean="0">
                <a:solidFill>
                  <a:srgbClr val="231F20"/>
                </a:solidFill>
                <a:latin typeface="Roboto"/>
              </a:rPr>
              <a:t>Семейное производство более 200 лет</a:t>
            </a:r>
          </a:p>
          <a:p>
            <a:r>
              <a:rPr lang="ru-RU" dirty="0" smtClean="0">
                <a:solidFill>
                  <a:srgbClr val="231F20"/>
                </a:solidFill>
                <a:latin typeface="Roboto"/>
              </a:rPr>
              <a:t>Все компоненты сделаны в Италии, что подтверждает лозунг 100% сделано в Италии</a:t>
            </a:r>
          </a:p>
          <a:p>
            <a:r>
              <a:rPr lang="ru-RU" dirty="0" smtClean="0">
                <a:solidFill>
                  <a:srgbClr val="231F20"/>
                </a:solidFill>
                <a:latin typeface="Roboto"/>
              </a:rPr>
              <a:t>Надежные машины с простым обслуживанием</a:t>
            </a:r>
          </a:p>
          <a:p>
            <a:r>
              <a:rPr lang="ru-RU" dirty="0" smtClean="0">
                <a:solidFill>
                  <a:srgbClr val="231F20"/>
                </a:solidFill>
                <a:latin typeface="Roboto"/>
              </a:rPr>
              <a:t>Замешивают любой тип муки</a:t>
            </a:r>
          </a:p>
          <a:p>
            <a:r>
              <a:rPr lang="ru-RU" dirty="0">
                <a:solidFill>
                  <a:srgbClr val="231F20"/>
                </a:solidFill>
                <a:latin typeface="Roboto"/>
              </a:rPr>
              <a:t>Идеальные машины для ресторанов, отелей, </a:t>
            </a:r>
            <a:r>
              <a:rPr lang="ru-RU" dirty="0" smtClean="0">
                <a:solidFill>
                  <a:srgbClr val="231F20"/>
                </a:solidFill>
                <a:latin typeface="Roboto"/>
              </a:rPr>
              <a:t>магазинов.</a:t>
            </a:r>
          </a:p>
          <a:p>
            <a:endParaRPr lang="ru-RU" dirty="0" smtClean="0">
              <a:solidFill>
                <a:srgbClr val="231F20"/>
              </a:solidFill>
              <a:latin typeface="Roboto"/>
            </a:endParaRPr>
          </a:p>
          <a:p>
            <a:endParaRPr lang="en-US" b="0" i="0" dirty="0" smtClean="0">
              <a:solidFill>
                <a:srgbClr val="231F20"/>
              </a:solidFill>
              <a:effectLst/>
              <a:latin typeface="Roboto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5194" y="167621"/>
            <a:ext cx="9328081" cy="44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  История компании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 1875 год, когда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Франческо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Боттене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подал заявку на получение королевского патента №. 8014 на то, что тогда называлось «новой машиной для приготовления макарон в домашних условиях» под названием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Биголаро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», то есть машины для изготовления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биголи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названной в честь термина на диалекте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Венето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обозначающего очень толстые спагетти.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Помимо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биголи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на этой машине также можно было делать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гаргати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толстые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ригатони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с большими бороздками. С тех пор наша компания никогда не прекращала производство этих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биголари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-машин, производство которых в середине двадцатого века было дополнено первыми моторизованными экструдерами. Постоянная технологическая эволюция и новый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опыт привели к появлению все более совершенных и абсолютно надежных машин для приготовления макаронных изделий для ресторанов, сообществ, магазинов и семей,  идущих по стопам наших предков в производстве макаронных изделий.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Страсть длиной в век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Важным переломным моментом стали 1970-е годы, когда наши первые экспортные поставки принесли нам международную репутацию.  Поскольку за рубежом проживает огромное количество итальянцев, нашими первыми клиентами стали сыновья и дочери итальянских иммигрантов – прежде всего в ресторанном секторе – которые хотели познакомить людей с культурой и традициями своих отцов и через кулинарное искусство.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Благодаря этому новому открытию традиций, «старые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биголари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» машины также становятся все более популярными в последние годы.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745" y="156000"/>
            <a:ext cx="2632510" cy="429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984" y="135970"/>
            <a:ext cx="11435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Особенности:</a:t>
            </a:r>
          </a:p>
          <a:p>
            <a:r>
              <a:rPr lang="ru-RU" dirty="0" smtClean="0"/>
              <a:t>Предназначены </a:t>
            </a:r>
            <a:r>
              <a:rPr lang="ru-RU" dirty="0"/>
              <a:t>для изготовления различных видов пасты (макаронных изделий) в кафе, ресторанах, на предприятиях общественного питания и торговли.</a:t>
            </a:r>
            <a:endParaRPr lang="en-US" dirty="0" smtClean="0">
              <a:solidFill>
                <a:srgbClr val="231F20"/>
              </a:solidFill>
              <a:latin typeface="Roboto"/>
            </a:endParaRPr>
          </a:p>
          <a:p>
            <a:r>
              <a:rPr lang="ru-RU" dirty="0"/>
              <a:t>Комбинация тестомеса и экструдера для выдавливания макаронных </a:t>
            </a:r>
            <a:r>
              <a:rPr lang="ru-RU" dirty="0" smtClean="0"/>
              <a:t>изделий </a:t>
            </a:r>
            <a:r>
              <a:rPr lang="ru-RU" dirty="0"/>
              <a:t>любой формы.</a:t>
            </a:r>
            <a:endParaRPr lang="en-US" dirty="0"/>
          </a:p>
          <a:p>
            <a:r>
              <a:rPr lang="ru-RU" dirty="0"/>
              <a:t>Все компоненты выполнены из высокопрочных материалов по европейским </a:t>
            </a:r>
            <a:r>
              <a:rPr lang="ru-RU" dirty="0" smtClean="0"/>
              <a:t>стандартам.</a:t>
            </a:r>
            <a:endParaRPr lang="en-US" dirty="0" smtClean="0"/>
          </a:p>
          <a:p>
            <a:r>
              <a:rPr lang="ru-RU" dirty="0"/>
              <a:t>Конструкция машин имеет прочный усиленный </a:t>
            </a:r>
            <a:r>
              <a:rPr lang="ru-RU" dirty="0" smtClean="0"/>
              <a:t>корпус.</a:t>
            </a:r>
          </a:p>
          <a:p>
            <a:r>
              <a:rPr lang="ru-RU" dirty="0"/>
              <a:t>Корпус машин выполнен из окрашенной стали, опционально – нержавеющая сталь для моделей </a:t>
            </a:r>
            <a:r>
              <a:rPr lang="en-US" dirty="0"/>
              <a:t>PM</a:t>
            </a:r>
            <a:r>
              <a:rPr lang="ru-RU" dirty="0"/>
              <a:t> </a:t>
            </a:r>
            <a:r>
              <a:rPr lang="ru-RU" dirty="0" smtClean="0"/>
              <a:t>80/96/120.</a:t>
            </a:r>
          </a:p>
          <a:p>
            <a:r>
              <a:rPr lang="ru-RU" dirty="0"/>
              <a:t>Все модели паста машин поставляются с щеткой и лопаткой для чистки и </a:t>
            </a:r>
            <a:r>
              <a:rPr lang="ru-RU" dirty="0" smtClean="0"/>
              <a:t>4 стандартными матрицами.</a:t>
            </a:r>
          </a:p>
          <a:p>
            <a:r>
              <a:rPr lang="ru-RU" dirty="0"/>
              <a:t>Возможность заказать любую матрицу на усмотрение клиента без дополнительной </a:t>
            </a:r>
            <a:r>
              <a:rPr lang="ru-RU" dirty="0" smtClean="0"/>
              <a:t>стоимости.</a:t>
            </a:r>
          </a:p>
          <a:p>
            <a:r>
              <a:rPr lang="ru-RU" dirty="0"/>
              <a:t>Возможность замешивать тесто из различных видов муки, с / без яиц, с добавлением любых красителей</a:t>
            </a:r>
            <a:endParaRPr lang="ru-RU" dirty="0" smtClean="0"/>
          </a:p>
          <a:p>
            <a:r>
              <a:rPr lang="ru-RU" dirty="0"/>
              <a:t>Подключение на выбор: 220 В или 380В (кроме </a:t>
            </a:r>
            <a:r>
              <a:rPr lang="en-US" dirty="0"/>
              <a:t>LILLODUE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smtClean="0"/>
              <a:t>Матрицы: модели </a:t>
            </a:r>
            <a:r>
              <a:rPr lang="ru-RU" dirty="0"/>
              <a:t>INVER  и PM : </a:t>
            </a:r>
            <a:r>
              <a:rPr lang="ru-RU" dirty="0" err="1"/>
              <a:t>Nr</a:t>
            </a:r>
            <a:r>
              <a:rPr lang="ru-RU" dirty="0"/>
              <a:t>. 5 спагетти - 20 </a:t>
            </a:r>
            <a:r>
              <a:rPr lang="ru-RU" dirty="0" err="1"/>
              <a:t>феттучини</a:t>
            </a:r>
            <a:r>
              <a:rPr lang="ru-RU" dirty="0"/>
              <a:t> - 36 </a:t>
            </a:r>
            <a:r>
              <a:rPr lang="ru-RU" dirty="0" err="1"/>
              <a:t>ригатоне</a:t>
            </a:r>
            <a:r>
              <a:rPr lang="ru-RU" dirty="0"/>
              <a:t>, </a:t>
            </a:r>
            <a:r>
              <a:rPr lang="ru-RU" dirty="0" smtClean="0"/>
              <a:t>лазанья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ru-RU" b="1" dirty="0" smtClean="0"/>
              <a:t>Модельный ряд: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60" y="4313424"/>
            <a:ext cx="1828000" cy="1703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217" y="2108887"/>
            <a:ext cx="864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2996" y="4313424"/>
            <a:ext cx="7751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LILLODUE</a:t>
            </a:r>
            <a:r>
              <a:rPr lang="ru-RU" dirty="0" smtClean="0"/>
              <a:t> </a:t>
            </a:r>
            <a:r>
              <a:rPr lang="ru-RU" dirty="0"/>
              <a:t>Рекомендуемая модель для </a:t>
            </a:r>
            <a:r>
              <a:rPr lang="ru-RU" dirty="0" smtClean="0"/>
              <a:t>ресторанов до 20 посадочных мест;</a:t>
            </a:r>
          </a:p>
          <a:p>
            <a:r>
              <a:rPr lang="ru-RU" dirty="0" smtClean="0"/>
              <a:t>Производительность 1,4 кг пасты за цикл</a:t>
            </a:r>
          </a:p>
          <a:p>
            <a:r>
              <a:rPr lang="ru-RU" dirty="0"/>
              <a:t>4 стандартные матрицы: </a:t>
            </a:r>
            <a:r>
              <a:rPr lang="ru-RU" dirty="0" err="1"/>
              <a:t>Nr</a:t>
            </a:r>
            <a:r>
              <a:rPr lang="ru-RU" dirty="0"/>
              <a:t>. 6 спагетти- 17 </a:t>
            </a:r>
            <a:r>
              <a:rPr lang="ru-RU" dirty="0" err="1"/>
              <a:t>таглиони</a:t>
            </a:r>
            <a:r>
              <a:rPr lang="ru-RU" dirty="0"/>
              <a:t> - 20 </a:t>
            </a:r>
            <a:r>
              <a:rPr lang="ru-RU" dirty="0" err="1"/>
              <a:t>феттучини</a:t>
            </a:r>
            <a:r>
              <a:rPr lang="ru-RU" dirty="0"/>
              <a:t> -36 </a:t>
            </a:r>
            <a:r>
              <a:rPr lang="ru-RU" dirty="0" err="1" smtClean="0"/>
              <a:t>ригатоне</a:t>
            </a:r>
            <a:endParaRPr lang="ru-RU" dirty="0" smtClean="0"/>
          </a:p>
          <a:p>
            <a:r>
              <a:rPr lang="ru-RU" dirty="0" smtClean="0"/>
              <a:t>Опционально - </a:t>
            </a:r>
            <a:r>
              <a:rPr lang="ru-RU" dirty="0"/>
              <a:t>нож для резки коротких макаронных </a:t>
            </a:r>
            <a:r>
              <a:rPr lang="ru-RU" dirty="0" smtClean="0"/>
              <a:t>изделий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9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1" y="285226"/>
            <a:ext cx="2057395" cy="1851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5366" y="393585"/>
            <a:ext cx="8909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PM35</a:t>
            </a:r>
          </a:p>
          <a:p>
            <a:r>
              <a:rPr lang="ru-RU" dirty="0" smtClean="0"/>
              <a:t>Рекомендуемая </a:t>
            </a:r>
            <a:r>
              <a:rPr lang="ru-RU" dirty="0"/>
              <a:t>модель для ресторанов до </a:t>
            </a:r>
            <a:r>
              <a:rPr lang="en-US" dirty="0" smtClean="0"/>
              <a:t>5</a:t>
            </a:r>
            <a:r>
              <a:rPr lang="ru-RU" dirty="0" smtClean="0"/>
              <a:t>0 </a:t>
            </a:r>
            <a:r>
              <a:rPr lang="ru-RU" dirty="0"/>
              <a:t>посадочных мест;</a:t>
            </a:r>
          </a:p>
          <a:p>
            <a:r>
              <a:rPr lang="ru-RU" dirty="0"/>
              <a:t>Производительность </a:t>
            </a:r>
            <a:r>
              <a:rPr lang="en-US" dirty="0" smtClean="0"/>
              <a:t>3,5</a:t>
            </a:r>
            <a:r>
              <a:rPr lang="ru-RU" dirty="0" smtClean="0"/>
              <a:t> </a:t>
            </a:r>
            <a:r>
              <a:rPr lang="ru-RU" dirty="0"/>
              <a:t>кг пасты за цикл</a:t>
            </a:r>
          </a:p>
          <a:p>
            <a:r>
              <a:rPr lang="ru-RU" dirty="0" smtClean="0"/>
              <a:t>Комплектуются </a:t>
            </a:r>
            <a:r>
              <a:rPr lang="ru-RU" dirty="0"/>
              <a:t>ножом для резки коротких макаронных </a:t>
            </a:r>
            <a:r>
              <a:rPr lang="ru-RU" dirty="0" smtClean="0"/>
              <a:t>изделий.</a:t>
            </a:r>
          </a:p>
          <a:p>
            <a:r>
              <a:rPr lang="ru-RU" dirty="0" smtClean="0"/>
              <a:t>Опции: стенд </a:t>
            </a:r>
            <a:r>
              <a:rPr lang="ru-RU" dirty="0"/>
              <a:t>без </a:t>
            </a:r>
            <a:r>
              <a:rPr lang="ru-RU" dirty="0" smtClean="0"/>
              <a:t>вентилятора, ящик </a:t>
            </a:r>
            <a:r>
              <a:rPr lang="ru-RU" dirty="0"/>
              <a:t>для </a:t>
            </a:r>
            <a:r>
              <a:rPr lang="ru-RU" dirty="0" smtClean="0"/>
              <a:t>пасты, система </a:t>
            </a:r>
            <a:r>
              <a:rPr lang="ru-RU" dirty="0"/>
              <a:t>намотки раскатанного теста на скалку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1" y="2281882"/>
            <a:ext cx="1964126" cy="1940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5366" y="2424910"/>
            <a:ext cx="8909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INVER 7/7T</a:t>
            </a:r>
          </a:p>
          <a:p>
            <a:r>
              <a:rPr lang="ru-RU" dirty="0" smtClean="0"/>
              <a:t>Рекомендуемая </a:t>
            </a:r>
            <a:r>
              <a:rPr lang="ru-RU" dirty="0"/>
              <a:t>модель для ресторанов </a:t>
            </a:r>
            <a:r>
              <a:rPr lang="en-US" dirty="0" smtClean="0"/>
              <a:t>7</a:t>
            </a:r>
            <a:r>
              <a:rPr lang="ru-RU" dirty="0" smtClean="0"/>
              <a:t>0</a:t>
            </a:r>
            <a:r>
              <a:rPr lang="en-US" dirty="0" smtClean="0"/>
              <a:t>-80</a:t>
            </a:r>
            <a:r>
              <a:rPr lang="ru-RU" dirty="0" smtClean="0"/>
              <a:t> </a:t>
            </a:r>
            <a:r>
              <a:rPr lang="ru-RU" dirty="0"/>
              <a:t>посадочных мест;</a:t>
            </a:r>
          </a:p>
          <a:p>
            <a:r>
              <a:rPr lang="ru-RU" dirty="0"/>
              <a:t>Производительность </a:t>
            </a:r>
            <a:r>
              <a:rPr lang="en-US" dirty="0" smtClean="0"/>
              <a:t>7 </a:t>
            </a:r>
            <a:r>
              <a:rPr lang="ru-RU" dirty="0" smtClean="0"/>
              <a:t>кг </a:t>
            </a:r>
            <a:r>
              <a:rPr lang="ru-RU" dirty="0"/>
              <a:t>пасты за цикл</a:t>
            </a:r>
          </a:p>
          <a:p>
            <a:r>
              <a:rPr lang="en-US" dirty="0" smtClean="0"/>
              <a:t>INVER 7T </a:t>
            </a:r>
            <a:r>
              <a:rPr lang="ru-RU" dirty="0" smtClean="0"/>
              <a:t>Комплекту</a:t>
            </a:r>
            <a:r>
              <a:rPr lang="ru-RU" dirty="0"/>
              <a:t>е</a:t>
            </a:r>
            <a:r>
              <a:rPr lang="ru-RU" dirty="0" smtClean="0"/>
              <a:t>тся </a:t>
            </a:r>
            <a:r>
              <a:rPr lang="ru-RU" dirty="0"/>
              <a:t>ножом для резки коротких макаронных </a:t>
            </a:r>
            <a:r>
              <a:rPr lang="ru-RU" dirty="0" smtClean="0"/>
              <a:t>изделий.</a:t>
            </a:r>
          </a:p>
          <a:p>
            <a:r>
              <a:rPr lang="ru-RU" dirty="0" smtClean="0"/>
              <a:t>Опции</a:t>
            </a:r>
            <a:r>
              <a:rPr lang="ru-RU" dirty="0"/>
              <a:t>: стенд </a:t>
            </a:r>
            <a:r>
              <a:rPr lang="ru-RU" dirty="0" smtClean="0"/>
              <a:t>с / без </a:t>
            </a:r>
            <a:r>
              <a:rPr lang="ru-RU" dirty="0"/>
              <a:t>вентилятора, ящик для пасты, система намотки раскатанного теста на скалку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1" y="4222239"/>
            <a:ext cx="2174192" cy="2251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8593" y="4332411"/>
            <a:ext cx="8909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PM</a:t>
            </a:r>
            <a:r>
              <a:rPr lang="ru-RU" b="1" dirty="0" smtClean="0"/>
              <a:t>50</a:t>
            </a:r>
            <a:endParaRPr lang="en-US" b="1" dirty="0" smtClean="0"/>
          </a:p>
          <a:p>
            <a:r>
              <a:rPr lang="ru-RU" dirty="0" smtClean="0"/>
              <a:t>Рекомендуемая </a:t>
            </a:r>
            <a:r>
              <a:rPr lang="ru-RU" dirty="0"/>
              <a:t>модель для </a:t>
            </a:r>
            <a:r>
              <a:rPr lang="ru-RU" dirty="0" smtClean="0"/>
              <a:t>ресторанов </a:t>
            </a:r>
            <a:r>
              <a:rPr lang="en-US" dirty="0" smtClean="0"/>
              <a:t>5</a:t>
            </a:r>
            <a:r>
              <a:rPr lang="ru-RU" dirty="0" smtClean="0"/>
              <a:t>0-70 </a:t>
            </a:r>
            <a:r>
              <a:rPr lang="ru-RU" dirty="0"/>
              <a:t>посадочных мест;</a:t>
            </a:r>
          </a:p>
          <a:p>
            <a:r>
              <a:rPr lang="ru-RU" dirty="0"/>
              <a:t>Производительность </a:t>
            </a:r>
            <a:r>
              <a:rPr lang="ru-RU" dirty="0" smtClean="0"/>
              <a:t>5 </a:t>
            </a:r>
            <a:r>
              <a:rPr lang="ru-RU" dirty="0"/>
              <a:t>кг пасты за цикл</a:t>
            </a:r>
          </a:p>
          <a:p>
            <a:r>
              <a:rPr lang="ru-RU" dirty="0" smtClean="0"/>
              <a:t>Комплектуются </a:t>
            </a:r>
            <a:r>
              <a:rPr lang="ru-RU" dirty="0"/>
              <a:t>ножом для резки коротких макаронных </a:t>
            </a:r>
            <a:r>
              <a:rPr lang="ru-RU" dirty="0" smtClean="0"/>
              <a:t>изделий. </a:t>
            </a:r>
          </a:p>
          <a:p>
            <a:r>
              <a:rPr lang="ru-RU" dirty="0"/>
              <a:t>Опции: стенд с / без вентилятора, ящик для пасты, система намотки раскатанного теста на скалку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56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45" y="197707"/>
            <a:ext cx="1773263" cy="2516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2162" y="321274"/>
            <a:ext cx="8909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PM</a:t>
            </a:r>
            <a:r>
              <a:rPr lang="ru-RU" b="1" dirty="0" smtClean="0"/>
              <a:t>80 – </a:t>
            </a:r>
            <a:r>
              <a:rPr lang="en-US" b="1" dirty="0" smtClean="0"/>
              <a:t>BEST SELLER!</a:t>
            </a:r>
            <a:r>
              <a:rPr lang="ru-RU" b="1" dirty="0" smtClean="0"/>
              <a:t> </a:t>
            </a:r>
            <a:r>
              <a:rPr lang="en-US" b="1" dirty="0" smtClean="0"/>
              <a:t> / PM86</a:t>
            </a:r>
            <a:endParaRPr lang="ru-RU" b="1" dirty="0" smtClean="0"/>
          </a:p>
          <a:p>
            <a:r>
              <a:rPr lang="ru-RU" dirty="0" smtClean="0"/>
              <a:t>Рекомендуемая </a:t>
            </a:r>
            <a:r>
              <a:rPr lang="ru-RU" dirty="0"/>
              <a:t>модель для </a:t>
            </a:r>
            <a:r>
              <a:rPr lang="ru-RU" dirty="0" smtClean="0"/>
              <a:t>ресторанов 80-100</a:t>
            </a:r>
            <a:r>
              <a:rPr lang="en-US" dirty="0" smtClean="0"/>
              <a:t> </a:t>
            </a:r>
            <a:r>
              <a:rPr lang="ru-RU" dirty="0" smtClean="0"/>
              <a:t>посадочных мест</a:t>
            </a:r>
            <a:r>
              <a:rPr lang="en-US" dirty="0" smtClean="0"/>
              <a:t>, PM96 – </a:t>
            </a:r>
            <a:r>
              <a:rPr lang="ru-RU" dirty="0" smtClean="0"/>
              <a:t>свыше 100.</a:t>
            </a:r>
            <a:endParaRPr lang="ru-RU" dirty="0"/>
          </a:p>
          <a:p>
            <a:r>
              <a:rPr lang="ru-RU" dirty="0"/>
              <a:t>Производительность 7</a:t>
            </a:r>
            <a:r>
              <a:rPr lang="ru-RU" dirty="0" smtClean="0"/>
              <a:t> </a:t>
            </a:r>
            <a:r>
              <a:rPr lang="ru-RU" dirty="0"/>
              <a:t>кг пасты за </a:t>
            </a:r>
            <a:r>
              <a:rPr lang="ru-RU" dirty="0" smtClean="0"/>
              <a:t>цикл, </a:t>
            </a:r>
            <a:r>
              <a:rPr lang="en-US" dirty="0" smtClean="0"/>
              <a:t>PM96 – 12 </a:t>
            </a:r>
            <a:r>
              <a:rPr lang="ru-RU" dirty="0" smtClean="0"/>
              <a:t>кг</a:t>
            </a:r>
            <a:r>
              <a:rPr lang="en-US" dirty="0" smtClean="0"/>
              <a:t> </a:t>
            </a:r>
            <a:r>
              <a:rPr lang="ru-RU" dirty="0" smtClean="0"/>
              <a:t>за цикл.</a:t>
            </a:r>
          </a:p>
          <a:p>
            <a:r>
              <a:rPr lang="ru-RU" dirty="0" smtClean="0"/>
              <a:t>Модели </a:t>
            </a:r>
            <a:r>
              <a:rPr lang="en-US" dirty="0" smtClean="0"/>
              <a:t>PM</a:t>
            </a:r>
            <a:r>
              <a:rPr lang="ru-RU" dirty="0" smtClean="0"/>
              <a:t>80 и </a:t>
            </a:r>
            <a:r>
              <a:rPr lang="en-US" dirty="0" smtClean="0"/>
              <a:t>PM</a:t>
            </a:r>
            <a:r>
              <a:rPr lang="ru-RU" dirty="0" smtClean="0"/>
              <a:t> 96 комплектуются</a:t>
            </a:r>
            <a:r>
              <a:rPr lang="ru-RU" dirty="0"/>
              <a:t>: стендом с </a:t>
            </a:r>
            <a:r>
              <a:rPr lang="ru-RU" dirty="0" smtClean="0"/>
              <a:t>вентилятором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ru-RU" dirty="0"/>
              <a:t>ящиком для </a:t>
            </a:r>
            <a:r>
              <a:rPr lang="ru-RU" dirty="0" smtClean="0"/>
              <a:t>пасты, а также </a:t>
            </a:r>
            <a:r>
              <a:rPr lang="ru-RU" dirty="0"/>
              <a:t>ножом для резки коротких макаронных изделий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модель </a:t>
            </a:r>
            <a:r>
              <a:rPr lang="en-US" dirty="0"/>
              <a:t>PM</a:t>
            </a:r>
            <a:r>
              <a:rPr lang="ru-RU" dirty="0"/>
              <a:t> 96 </a:t>
            </a:r>
            <a:r>
              <a:rPr lang="ru-RU" dirty="0" smtClean="0"/>
              <a:t>имеет </a:t>
            </a:r>
            <a:r>
              <a:rPr lang="ru-RU" dirty="0"/>
              <a:t>водяное охлаждение для головки </a:t>
            </a:r>
            <a:r>
              <a:rPr lang="ru-RU" dirty="0" err="1"/>
              <a:t>экструдирования</a:t>
            </a:r>
            <a:r>
              <a:rPr lang="ru-RU" dirty="0"/>
              <a:t> и </a:t>
            </a:r>
            <a:r>
              <a:rPr lang="ru-RU" dirty="0" smtClean="0"/>
              <a:t>матрицы.</a:t>
            </a:r>
            <a:endParaRPr lang="en-US" dirty="0" smtClean="0"/>
          </a:p>
          <a:p>
            <a:r>
              <a:rPr lang="ru-RU" dirty="0"/>
              <a:t>Опции: система намотки раскатанного теста на скалку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45" y="2817340"/>
            <a:ext cx="2351504" cy="3794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2162" y="3481140"/>
            <a:ext cx="8505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PM120</a:t>
            </a:r>
            <a:r>
              <a:rPr lang="en-US" dirty="0" smtClean="0"/>
              <a:t> </a:t>
            </a:r>
            <a:r>
              <a:rPr lang="ru-RU" dirty="0" smtClean="0"/>
              <a:t>для предприятий со высокой производительностью. </a:t>
            </a:r>
          </a:p>
          <a:p>
            <a:r>
              <a:rPr lang="ru-RU" dirty="0" smtClean="0"/>
              <a:t>Благодаря наличию второго бункера процесс замеса становится непрерывным.</a:t>
            </a:r>
          </a:p>
          <a:p>
            <a:r>
              <a:rPr lang="ru-RU" dirty="0"/>
              <a:t>Производительность </a:t>
            </a:r>
            <a:r>
              <a:rPr lang="ru-RU" dirty="0" smtClean="0"/>
              <a:t>50 </a:t>
            </a:r>
            <a:r>
              <a:rPr lang="ru-RU" dirty="0"/>
              <a:t>кг пасты за </a:t>
            </a:r>
            <a:r>
              <a:rPr lang="ru-RU" dirty="0" smtClean="0"/>
              <a:t>цикл.</a:t>
            </a:r>
          </a:p>
          <a:p>
            <a:r>
              <a:rPr lang="ru-RU" dirty="0" smtClean="0"/>
              <a:t>Модель </a:t>
            </a:r>
            <a:r>
              <a:rPr lang="en-US" dirty="0"/>
              <a:t>PM</a:t>
            </a:r>
            <a:r>
              <a:rPr lang="ru-RU" dirty="0"/>
              <a:t> 120 выполнена полностью из нержавеющей стали, в комплект поставки входят: 2 бункера на 6 и 10 кг, ящик для пасты, 1 матрица, вентилятор, нож для резки коротких макаронных изделий и специальное водяное </a:t>
            </a:r>
            <a:r>
              <a:rPr lang="ru-RU" dirty="0" smtClean="0"/>
              <a:t>охлаждение.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Опции для всех моделей: </a:t>
            </a:r>
            <a:endParaRPr lang="ru-RU" dirty="0"/>
          </a:p>
          <a:p>
            <a:r>
              <a:rPr lang="ru-RU" dirty="0"/>
              <a:t>Система намотки раскатанного теста на скалку</a:t>
            </a:r>
          </a:p>
          <a:p>
            <a:r>
              <a:rPr lang="ru-RU" dirty="0"/>
              <a:t>Дополнительные матрицы, матрица лазанья, матрица с тефлоновыми вставками</a:t>
            </a:r>
            <a:endParaRPr lang="ru-RU" dirty="0">
              <a:solidFill>
                <a:srgbClr val="231F20"/>
              </a:solidFill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2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22" y="189470"/>
            <a:ext cx="1594330" cy="2541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139" y="189470"/>
            <a:ext cx="9461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Машина для приготовления </a:t>
            </a:r>
            <a:r>
              <a:rPr lang="ru-RU" b="1" dirty="0" err="1"/>
              <a:t>Rav</a:t>
            </a:r>
            <a:r>
              <a:rPr lang="en-US" b="1" dirty="0" err="1" smtClean="0"/>
              <a:t>ioli</a:t>
            </a:r>
            <a:endParaRPr lang="ru-RU" b="1" dirty="0" smtClean="0"/>
          </a:p>
          <a:p>
            <a:r>
              <a:rPr lang="ru-RU" dirty="0"/>
              <a:t>Ручная модель В90 и электрическая </a:t>
            </a:r>
            <a:r>
              <a:rPr lang="ru-RU" dirty="0" smtClean="0"/>
              <a:t>ВЕ90</a:t>
            </a:r>
          </a:p>
          <a:p>
            <a:r>
              <a:rPr lang="ru-RU" dirty="0"/>
              <a:t>Полностью выполнены из нержавеющей </a:t>
            </a:r>
            <a:r>
              <a:rPr lang="ru-RU" dirty="0" smtClean="0"/>
              <a:t>стали.</a:t>
            </a:r>
          </a:p>
          <a:p>
            <a:r>
              <a:rPr lang="ru-RU" dirty="0"/>
              <a:t>Производительность ВЕ90 40-120 равиоли в минуту в зависимости от выбранной </a:t>
            </a:r>
            <a:r>
              <a:rPr lang="ru-RU" dirty="0" smtClean="0"/>
              <a:t>формы.</a:t>
            </a:r>
          </a:p>
          <a:p>
            <a:r>
              <a:rPr lang="ru-RU" dirty="0"/>
              <a:t>В комплект поставки входит 1 форма на </a:t>
            </a:r>
            <a:r>
              <a:rPr lang="ru-RU" dirty="0" smtClean="0"/>
              <a:t>выбор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Электрические характеристики: </a:t>
            </a:r>
            <a:r>
              <a:rPr lang="ru-RU" dirty="0" smtClean="0"/>
              <a:t>220В.</a:t>
            </a:r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555017" y="1723381"/>
            <a:ext cx="3028950" cy="676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7480" y="3846541"/>
            <a:ext cx="1045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hlinkClick r:id="rId4" tooltip="www.bottene.net"/>
              </a:rPr>
              <a:t>https</a:t>
            </a:r>
            <a:r>
              <a:rPr lang="it-IT" u="sng" dirty="0">
                <a:hlinkClick r:id="rId4" tooltip="www.bottene.net"/>
              </a:rPr>
              <a:t>://www.bottene.net/</a:t>
            </a:r>
            <a:endParaRPr lang="ru-RU" dirty="0"/>
          </a:p>
          <a:p>
            <a:endParaRPr lang="ru-RU" dirty="0" smtClean="0">
              <a:solidFill>
                <a:srgbClr val="231F2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67019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796</Words>
  <Application>Microsoft Office PowerPoint</Application>
  <PresentationFormat>Широкоэкранный</PresentationFormat>
  <Paragraphs>76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Times New Roman</vt:lpstr>
      <vt:lpstr>Тема Office</vt:lpstr>
      <vt:lpstr>Машины  для приготовления  пасты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А. Русалеева</dc:creator>
  <cp:lastModifiedBy>Ольга М. Казакова</cp:lastModifiedBy>
  <cp:revision>28</cp:revision>
  <dcterms:created xsi:type="dcterms:W3CDTF">2023-10-26T07:29:32Z</dcterms:created>
  <dcterms:modified xsi:type="dcterms:W3CDTF">2024-01-23T13:03:41Z</dcterms:modified>
</cp:coreProperties>
</file>